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3" r:id="rId3"/>
    <p:sldId id="257" r:id="rId4"/>
    <p:sldId id="271" r:id="rId5"/>
    <p:sldId id="274" r:id="rId6"/>
    <p:sldId id="258" r:id="rId7"/>
    <p:sldId id="260" r:id="rId8"/>
    <p:sldId id="269" r:id="rId9"/>
    <p:sldId id="261" r:id="rId10"/>
    <p:sldId id="267" r:id="rId11"/>
    <p:sldId id="263" r:id="rId12"/>
    <p:sldId id="264" r:id="rId13"/>
    <p:sldId id="262" r:id="rId14"/>
    <p:sldId id="268" r:id="rId15"/>
    <p:sldId id="265" r:id="rId16"/>
    <p:sldId id="259"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8DF2BD-4DF7-419C-97B5-EF4062766DEB}" v="139" dt="2021-06-16T16:02:18.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93" autoAdjust="0"/>
    <p:restoredTop sz="91679" autoAdjust="0"/>
  </p:normalViewPr>
  <p:slideViewPr>
    <p:cSldViewPr snapToGrid="0">
      <p:cViewPr varScale="1">
        <p:scale>
          <a:sx n="57" d="100"/>
          <a:sy n="57" d="100"/>
        </p:scale>
        <p:origin x="6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BE400E-2D7A-4E83-89E9-BFFC9FB94C7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C6B876B7-8650-4706-806E-A019208F9290}">
      <dgm:prSet/>
      <dgm:spPr/>
      <dgm:t>
        <a:bodyPr/>
        <a:lstStyle/>
        <a:p>
          <a:r>
            <a:rPr lang="en-US" dirty="0"/>
            <a:t>Conceptualized in relation to visualization of uncertainty</a:t>
          </a:r>
        </a:p>
      </dgm:t>
    </dgm:pt>
    <dgm:pt modelId="{0BFFF89C-9248-4C26-9DE6-C79618A165C3}" type="parTrans" cxnId="{9A0BFC22-8A89-4C36-9D08-0646D0E8B5FC}">
      <dgm:prSet/>
      <dgm:spPr/>
      <dgm:t>
        <a:bodyPr/>
        <a:lstStyle/>
        <a:p>
          <a:endParaRPr lang="en-US"/>
        </a:p>
      </dgm:t>
    </dgm:pt>
    <dgm:pt modelId="{E5879CD2-C4F0-4526-AA6F-BDA23BB816CD}" type="sibTrans" cxnId="{9A0BFC22-8A89-4C36-9D08-0646D0E8B5FC}">
      <dgm:prSet/>
      <dgm:spPr/>
      <dgm:t>
        <a:bodyPr/>
        <a:lstStyle/>
        <a:p>
          <a:endParaRPr lang="en-US"/>
        </a:p>
      </dgm:t>
    </dgm:pt>
    <dgm:pt modelId="{9EADD351-1E7A-40E3-A765-1F0C62A0BC6C}">
      <dgm:prSet/>
      <dgm:spPr/>
      <dgm:t>
        <a:bodyPr/>
        <a:lstStyle/>
        <a:p>
          <a:r>
            <a:rPr lang="en-US" dirty="0"/>
            <a:t>Types of uncertainty: Data source &amp; Data model</a:t>
          </a:r>
        </a:p>
      </dgm:t>
    </dgm:pt>
    <dgm:pt modelId="{A200B75A-080D-496B-9D15-41A950B830CE}" type="parTrans" cxnId="{B6E804A7-E185-4D4A-894E-A9BC148386DB}">
      <dgm:prSet/>
      <dgm:spPr/>
      <dgm:t>
        <a:bodyPr/>
        <a:lstStyle/>
        <a:p>
          <a:endParaRPr lang="en-US"/>
        </a:p>
      </dgm:t>
    </dgm:pt>
    <dgm:pt modelId="{7FABB6E6-460F-4B83-92FF-7885DCD7D800}" type="sibTrans" cxnId="{B6E804A7-E185-4D4A-894E-A9BC148386DB}">
      <dgm:prSet/>
      <dgm:spPr/>
      <dgm:t>
        <a:bodyPr/>
        <a:lstStyle/>
        <a:p>
          <a:endParaRPr lang="en-US"/>
        </a:p>
      </dgm:t>
    </dgm:pt>
    <dgm:pt modelId="{20A880AD-DF5C-4375-958A-3B9FEEDF132E}">
      <dgm:prSet/>
      <dgm:spPr/>
      <dgm:t>
        <a:bodyPr/>
        <a:lstStyle/>
        <a:p>
          <a:r>
            <a:rPr lang="en-US" dirty="0"/>
            <a:t>Multiple aspects of uncertainty:</a:t>
          </a:r>
        </a:p>
      </dgm:t>
    </dgm:pt>
    <dgm:pt modelId="{6058D4F8-3C6E-4312-B7AF-74FF4C628F5F}" type="parTrans" cxnId="{FA6E7A5B-1666-425F-B323-61868D88A028}">
      <dgm:prSet/>
      <dgm:spPr/>
      <dgm:t>
        <a:bodyPr/>
        <a:lstStyle/>
        <a:p>
          <a:endParaRPr lang="en-US"/>
        </a:p>
      </dgm:t>
    </dgm:pt>
    <dgm:pt modelId="{DF68F085-68A9-4FED-9968-79854E686DF3}" type="sibTrans" cxnId="{FA6E7A5B-1666-425F-B323-61868D88A028}">
      <dgm:prSet/>
      <dgm:spPr/>
      <dgm:t>
        <a:bodyPr/>
        <a:lstStyle/>
        <a:p>
          <a:endParaRPr lang="en-US"/>
        </a:p>
      </dgm:t>
    </dgm:pt>
    <dgm:pt modelId="{AADF1505-B445-4115-A8DA-A626962967BD}">
      <dgm:prSet/>
      <dgm:spPr/>
      <dgm:t>
        <a:bodyPr/>
        <a:lstStyle/>
        <a:p>
          <a:r>
            <a:rPr lang="en-US"/>
            <a:t>completeness, </a:t>
          </a:r>
        </a:p>
      </dgm:t>
    </dgm:pt>
    <dgm:pt modelId="{B3F8F5EB-1821-46F8-A393-ECD31AE1E608}" type="parTrans" cxnId="{142752BF-43F0-421E-BEB7-5839F33C03B1}">
      <dgm:prSet/>
      <dgm:spPr/>
      <dgm:t>
        <a:bodyPr/>
        <a:lstStyle/>
        <a:p>
          <a:endParaRPr lang="en-US"/>
        </a:p>
      </dgm:t>
    </dgm:pt>
    <dgm:pt modelId="{02708B4E-B628-4B2B-AA09-EFCA70E5CBF9}" type="sibTrans" cxnId="{142752BF-43F0-421E-BEB7-5839F33C03B1}">
      <dgm:prSet/>
      <dgm:spPr/>
      <dgm:t>
        <a:bodyPr/>
        <a:lstStyle/>
        <a:p>
          <a:endParaRPr lang="en-US"/>
        </a:p>
      </dgm:t>
    </dgm:pt>
    <dgm:pt modelId="{98674E8F-6415-4DAF-9D7B-12AF217E03EE}">
      <dgm:prSet/>
      <dgm:spPr/>
      <dgm:t>
        <a:bodyPr/>
        <a:lstStyle/>
        <a:p>
          <a:r>
            <a:rPr lang="en-US"/>
            <a:t>consistency, </a:t>
          </a:r>
        </a:p>
      </dgm:t>
    </dgm:pt>
    <dgm:pt modelId="{385C929F-E301-487A-AF12-857B12E59604}" type="parTrans" cxnId="{4DAAEC50-886E-458D-AE13-2C990DF7CE9B}">
      <dgm:prSet/>
      <dgm:spPr/>
      <dgm:t>
        <a:bodyPr/>
        <a:lstStyle/>
        <a:p>
          <a:endParaRPr lang="en-US"/>
        </a:p>
      </dgm:t>
    </dgm:pt>
    <dgm:pt modelId="{F4AAB0C9-DACE-439A-8829-8C816B9B3BEF}" type="sibTrans" cxnId="{4DAAEC50-886E-458D-AE13-2C990DF7CE9B}">
      <dgm:prSet/>
      <dgm:spPr/>
      <dgm:t>
        <a:bodyPr/>
        <a:lstStyle/>
        <a:p>
          <a:endParaRPr lang="en-US"/>
        </a:p>
      </dgm:t>
    </dgm:pt>
    <dgm:pt modelId="{EC7520F0-828C-42BA-B988-1C495B255D60}">
      <dgm:prSet/>
      <dgm:spPr/>
      <dgm:t>
        <a:bodyPr/>
        <a:lstStyle/>
        <a:p>
          <a:r>
            <a:rPr lang="en-US" dirty="0"/>
            <a:t>lineage, </a:t>
          </a:r>
        </a:p>
      </dgm:t>
    </dgm:pt>
    <dgm:pt modelId="{A6A979E1-E841-4876-A81B-D6844B4739EA}" type="parTrans" cxnId="{BF090818-3CB1-4AF1-9AF8-C977716F9F7D}">
      <dgm:prSet/>
      <dgm:spPr/>
      <dgm:t>
        <a:bodyPr/>
        <a:lstStyle/>
        <a:p>
          <a:endParaRPr lang="en-US"/>
        </a:p>
      </dgm:t>
    </dgm:pt>
    <dgm:pt modelId="{6958A5B8-E74D-41D7-8ECB-42C120B15224}" type="sibTrans" cxnId="{BF090818-3CB1-4AF1-9AF8-C977716F9F7D}">
      <dgm:prSet/>
      <dgm:spPr/>
      <dgm:t>
        <a:bodyPr/>
        <a:lstStyle/>
        <a:p>
          <a:endParaRPr lang="en-US"/>
        </a:p>
      </dgm:t>
    </dgm:pt>
    <dgm:pt modelId="{40499360-B8BA-4386-8BFA-FD9F4CEC1D9A}">
      <dgm:prSet/>
      <dgm:spPr/>
      <dgm:t>
        <a:bodyPr/>
        <a:lstStyle/>
        <a:p>
          <a:r>
            <a:rPr lang="en-US" dirty="0"/>
            <a:t>currency, </a:t>
          </a:r>
        </a:p>
      </dgm:t>
    </dgm:pt>
    <dgm:pt modelId="{A7599901-7C3E-44D0-9B29-F6B834DBC9F9}" type="parTrans" cxnId="{8F22C3B3-67B9-4B9A-AAD2-20827B7A3D88}">
      <dgm:prSet/>
      <dgm:spPr/>
      <dgm:t>
        <a:bodyPr/>
        <a:lstStyle/>
        <a:p>
          <a:endParaRPr lang="en-US"/>
        </a:p>
      </dgm:t>
    </dgm:pt>
    <dgm:pt modelId="{84D92D8D-5EB9-4928-9805-1E2FA0BEA613}" type="sibTrans" cxnId="{8F22C3B3-67B9-4B9A-AAD2-20827B7A3D88}">
      <dgm:prSet/>
      <dgm:spPr/>
      <dgm:t>
        <a:bodyPr/>
        <a:lstStyle/>
        <a:p>
          <a:endParaRPr lang="en-US"/>
        </a:p>
      </dgm:t>
    </dgm:pt>
    <dgm:pt modelId="{24E916C0-2115-429C-BFF9-501BFF112911}">
      <dgm:prSet/>
      <dgm:spPr/>
      <dgm:t>
        <a:bodyPr/>
        <a:lstStyle/>
        <a:p>
          <a:r>
            <a:rPr lang="en-US" dirty="0"/>
            <a:t>credibility, </a:t>
          </a:r>
        </a:p>
      </dgm:t>
    </dgm:pt>
    <dgm:pt modelId="{DEC54C76-753C-4035-A07A-E32FD1DA8552}" type="parTrans" cxnId="{6A65016C-4CD1-456D-A6BB-2B733AB86E35}">
      <dgm:prSet/>
      <dgm:spPr/>
      <dgm:t>
        <a:bodyPr/>
        <a:lstStyle/>
        <a:p>
          <a:endParaRPr lang="en-US"/>
        </a:p>
      </dgm:t>
    </dgm:pt>
    <dgm:pt modelId="{FD9E79B6-5AF7-483B-8866-98726CA00AEC}" type="sibTrans" cxnId="{6A65016C-4CD1-456D-A6BB-2B733AB86E35}">
      <dgm:prSet/>
      <dgm:spPr/>
      <dgm:t>
        <a:bodyPr/>
        <a:lstStyle/>
        <a:p>
          <a:endParaRPr lang="en-US"/>
        </a:p>
      </dgm:t>
    </dgm:pt>
    <dgm:pt modelId="{8FC57431-4EEA-4AFC-AF37-1253FE886F83}">
      <dgm:prSet/>
      <dgm:spPr/>
      <dgm:t>
        <a:bodyPr/>
        <a:lstStyle/>
        <a:p>
          <a:r>
            <a:rPr lang="en-US" dirty="0"/>
            <a:t>subjectivity, </a:t>
          </a:r>
        </a:p>
      </dgm:t>
    </dgm:pt>
    <dgm:pt modelId="{0310C1D3-FB6E-449F-A72B-1E3BD1EC1296}" type="parTrans" cxnId="{23457DE7-77B3-4882-A961-B3B78A37F241}">
      <dgm:prSet/>
      <dgm:spPr/>
      <dgm:t>
        <a:bodyPr/>
        <a:lstStyle/>
        <a:p>
          <a:endParaRPr lang="en-US"/>
        </a:p>
      </dgm:t>
    </dgm:pt>
    <dgm:pt modelId="{C05689E5-3885-4568-B1F0-F99F40FE1790}" type="sibTrans" cxnId="{23457DE7-77B3-4882-A961-B3B78A37F241}">
      <dgm:prSet/>
      <dgm:spPr/>
      <dgm:t>
        <a:bodyPr/>
        <a:lstStyle/>
        <a:p>
          <a:endParaRPr lang="en-US"/>
        </a:p>
      </dgm:t>
    </dgm:pt>
    <dgm:pt modelId="{F5870669-AF71-44B0-9C9A-36FF81916D20}">
      <dgm:prSet/>
      <dgm:spPr/>
      <dgm:t>
        <a:bodyPr/>
        <a:lstStyle/>
        <a:p>
          <a:r>
            <a:rPr lang="en-US" dirty="0"/>
            <a:t>interrelatedness</a:t>
          </a:r>
        </a:p>
      </dgm:t>
    </dgm:pt>
    <dgm:pt modelId="{A981CE11-545E-482A-94A7-36AD95AFA301}" type="parTrans" cxnId="{99242EB4-99B2-4E32-A0C9-3AB192031FEB}">
      <dgm:prSet/>
      <dgm:spPr/>
      <dgm:t>
        <a:bodyPr/>
        <a:lstStyle/>
        <a:p>
          <a:endParaRPr lang="en-US"/>
        </a:p>
      </dgm:t>
    </dgm:pt>
    <dgm:pt modelId="{A871A2ED-6636-48AD-A78B-7BC2053896B7}" type="sibTrans" cxnId="{99242EB4-99B2-4E32-A0C9-3AB192031FEB}">
      <dgm:prSet/>
      <dgm:spPr/>
      <dgm:t>
        <a:bodyPr/>
        <a:lstStyle/>
        <a:p>
          <a:endParaRPr lang="en-US"/>
        </a:p>
      </dgm:t>
    </dgm:pt>
    <dgm:pt modelId="{5FDF9830-78AB-4AF1-9DF5-5026ABE0B707}" type="pres">
      <dgm:prSet presAssocID="{FDBE400E-2D7A-4E83-89E9-BFFC9FB94C7B}" presName="linear" presStyleCnt="0">
        <dgm:presLayoutVars>
          <dgm:animLvl val="lvl"/>
          <dgm:resizeHandles val="exact"/>
        </dgm:presLayoutVars>
      </dgm:prSet>
      <dgm:spPr/>
    </dgm:pt>
    <dgm:pt modelId="{D68E94C3-F148-444B-8026-7A2A12E13C9E}" type="pres">
      <dgm:prSet presAssocID="{C6B876B7-8650-4706-806E-A019208F9290}" presName="parentText" presStyleLbl="node1" presStyleIdx="0" presStyleCnt="3">
        <dgm:presLayoutVars>
          <dgm:chMax val="0"/>
          <dgm:bulletEnabled val="1"/>
        </dgm:presLayoutVars>
      </dgm:prSet>
      <dgm:spPr/>
    </dgm:pt>
    <dgm:pt modelId="{A0D60D5F-EA0F-4CEE-B2EC-656BEC8A03B2}" type="pres">
      <dgm:prSet presAssocID="{E5879CD2-C4F0-4526-AA6F-BDA23BB816CD}" presName="spacer" presStyleCnt="0"/>
      <dgm:spPr/>
    </dgm:pt>
    <dgm:pt modelId="{9481192D-8D26-4B31-B71E-05E1C84DC764}" type="pres">
      <dgm:prSet presAssocID="{9EADD351-1E7A-40E3-A765-1F0C62A0BC6C}" presName="parentText" presStyleLbl="node1" presStyleIdx="1" presStyleCnt="3">
        <dgm:presLayoutVars>
          <dgm:chMax val="0"/>
          <dgm:bulletEnabled val="1"/>
        </dgm:presLayoutVars>
      </dgm:prSet>
      <dgm:spPr/>
    </dgm:pt>
    <dgm:pt modelId="{92A2F54B-E01B-42AD-B1AF-9C191281C394}" type="pres">
      <dgm:prSet presAssocID="{7FABB6E6-460F-4B83-92FF-7885DCD7D800}" presName="spacer" presStyleCnt="0"/>
      <dgm:spPr/>
    </dgm:pt>
    <dgm:pt modelId="{8906F10F-5A4F-4D1C-B27B-127C58278A88}" type="pres">
      <dgm:prSet presAssocID="{20A880AD-DF5C-4375-958A-3B9FEEDF132E}" presName="parentText" presStyleLbl="node1" presStyleIdx="2" presStyleCnt="3">
        <dgm:presLayoutVars>
          <dgm:chMax val="0"/>
          <dgm:bulletEnabled val="1"/>
        </dgm:presLayoutVars>
      </dgm:prSet>
      <dgm:spPr/>
    </dgm:pt>
    <dgm:pt modelId="{C840C719-6BF0-47CD-9692-C11E7EADC532}" type="pres">
      <dgm:prSet presAssocID="{20A880AD-DF5C-4375-958A-3B9FEEDF132E}" presName="childText" presStyleLbl="revTx" presStyleIdx="0" presStyleCnt="1">
        <dgm:presLayoutVars>
          <dgm:bulletEnabled val="1"/>
        </dgm:presLayoutVars>
      </dgm:prSet>
      <dgm:spPr/>
    </dgm:pt>
  </dgm:ptLst>
  <dgm:cxnLst>
    <dgm:cxn modelId="{BF090818-3CB1-4AF1-9AF8-C977716F9F7D}" srcId="{20A880AD-DF5C-4375-958A-3B9FEEDF132E}" destId="{EC7520F0-828C-42BA-B988-1C495B255D60}" srcOrd="2" destOrd="0" parTransId="{A6A979E1-E841-4876-A81B-D6844B4739EA}" sibTransId="{6958A5B8-E74D-41D7-8ECB-42C120B15224}"/>
    <dgm:cxn modelId="{9FF7D21A-E4DB-4C67-8A39-E1FB9ECAA926}" type="presOf" srcId="{9EADD351-1E7A-40E3-A765-1F0C62A0BC6C}" destId="{9481192D-8D26-4B31-B71E-05E1C84DC764}" srcOrd="0" destOrd="0" presId="urn:microsoft.com/office/officeart/2005/8/layout/vList2"/>
    <dgm:cxn modelId="{9A0BFC22-8A89-4C36-9D08-0646D0E8B5FC}" srcId="{FDBE400E-2D7A-4E83-89E9-BFFC9FB94C7B}" destId="{C6B876B7-8650-4706-806E-A019208F9290}" srcOrd="0" destOrd="0" parTransId="{0BFFF89C-9248-4C26-9DE6-C79618A165C3}" sibTransId="{E5879CD2-C4F0-4526-AA6F-BDA23BB816CD}"/>
    <dgm:cxn modelId="{5D246D37-88A6-4FF9-9F9B-D70BEED7BFC0}" type="presOf" srcId="{40499360-B8BA-4386-8BFA-FD9F4CEC1D9A}" destId="{C840C719-6BF0-47CD-9692-C11E7EADC532}" srcOrd="0" destOrd="3" presId="urn:microsoft.com/office/officeart/2005/8/layout/vList2"/>
    <dgm:cxn modelId="{F75AE63D-9E18-4BCC-B82D-ECBE3D6E1664}" type="presOf" srcId="{AADF1505-B445-4115-A8DA-A626962967BD}" destId="{C840C719-6BF0-47CD-9692-C11E7EADC532}" srcOrd="0" destOrd="0" presId="urn:microsoft.com/office/officeart/2005/8/layout/vList2"/>
    <dgm:cxn modelId="{FA6E7A5B-1666-425F-B323-61868D88A028}" srcId="{FDBE400E-2D7A-4E83-89E9-BFFC9FB94C7B}" destId="{20A880AD-DF5C-4375-958A-3B9FEEDF132E}" srcOrd="2" destOrd="0" parTransId="{6058D4F8-3C6E-4312-B7AF-74FF4C628F5F}" sibTransId="{DF68F085-68A9-4FED-9968-79854E686DF3}"/>
    <dgm:cxn modelId="{412B4A5F-54F8-4A2F-85A8-7A5CCD1A1C33}" type="presOf" srcId="{F5870669-AF71-44B0-9C9A-36FF81916D20}" destId="{C840C719-6BF0-47CD-9692-C11E7EADC532}" srcOrd="0" destOrd="6" presId="urn:microsoft.com/office/officeart/2005/8/layout/vList2"/>
    <dgm:cxn modelId="{6A65016C-4CD1-456D-A6BB-2B733AB86E35}" srcId="{20A880AD-DF5C-4375-958A-3B9FEEDF132E}" destId="{24E916C0-2115-429C-BFF9-501BFF112911}" srcOrd="4" destOrd="0" parTransId="{DEC54C76-753C-4035-A07A-E32FD1DA8552}" sibTransId="{FD9E79B6-5AF7-483B-8866-98726CA00AEC}"/>
    <dgm:cxn modelId="{68D85E4D-F363-445C-9DE3-41F8626CDCEF}" type="presOf" srcId="{EC7520F0-828C-42BA-B988-1C495B255D60}" destId="{C840C719-6BF0-47CD-9692-C11E7EADC532}" srcOrd="0" destOrd="2" presId="urn:microsoft.com/office/officeart/2005/8/layout/vList2"/>
    <dgm:cxn modelId="{4C3AB54F-4C02-4FEF-B1E0-5118D6C10DDB}" type="presOf" srcId="{FDBE400E-2D7A-4E83-89E9-BFFC9FB94C7B}" destId="{5FDF9830-78AB-4AF1-9DF5-5026ABE0B707}" srcOrd="0" destOrd="0" presId="urn:microsoft.com/office/officeart/2005/8/layout/vList2"/>
    <dgm:cxn modelId="{4DAAEC50-886E-458D-AE13-2C990DF7CE9B}" srcId="{20A880AD-DF5C-4375-958A-3B9FEEDF132E}" destId="{98674E8F-6415-4DAF-9D7B-12AF217E03EE}" srcOrd="1" destOrd="0" parTransId="{385C929F-E301-487A-AF12-857B12E59604}" sibTransId="{F4AAB0C9-DACE-439A-8829-8C816B9B3BEF}"/>
    <dgm:cxn modelId="{2A3A5A7D-D3A9-4D94-80F7-60DDAD88B36B}" type="presOf" srcId="{8FC57431-4EEA-4AFC-AF37-1253FE886F83}" destId="{C840C719-6BF0-47CD-9692-C11E7EADC532}" srcOrd="0" destOrd="5" presId="urn:microsoft.com/office/officeart/2005/8/layout/vList2"/>
    <dgm:cxn modelId="{B6E804A7-E185-4D4A-894E-A9BC148386DB}" srcId="{FDBE400E-2D7A-4E83-89E9-BFFC9FB94C7B}" destId="{9EADD351-1E7A-40E3-A765-1F0C62A0BC6C}" srcOrd="1" destOrd="0" parTransId="{A200B75A-080D-496B-9D15-41A950B830CE}" sibTransId="{7FABB6E6-460F-4B83-92FF-7885DCD7D800}"/>
    <dgm:cxn modelId="{B81656AC-3948-4A90-86D7-FC0029DEB8C6}" type="presOf" srcId="{24E916C0-2115-429C-BFF9-501BFF112911}" destId="{C840C719-6BF0-47CD-9692-C11E7EADC532}" srcOrd="0" destOrd="4" presId="urn:microsoft.com/office/officeart/2005/8/layout/vList2"/>
    <dgm:cxn modelId="{8A3CF9B1-458E-4BC6-8248-F930A4C6060B}" type="presOf" srcId="{20A880AD-DF5C-4375-958A-3B9FEEDF132E}" destId="{8906F10F-5A4F-4D1C-B27B-127C58278A88}" srcOrd="0" destOrd="0" presId="urn:microsoft.com/office/officeart/2005/8/layout/vList2"/>
    <dgm:cxn modelId="{8F22C3B3-67B9-4B9A-AAD2-20827B7A3D88}" srcId="{20A880AD-DF5C-4375-958A-3B9FEEDF132E}" destId="{40499360-B8BA-4386-8BFA-FD9F4CEC1D9A}" srcOrd="3" destOrd="0" parTransId="{A7599901-7C3E-44D0-9B29-F6B834DBC9F9}" sibTransId="{84D92D8D-5EB9-4928-9805-1E2FA0BEA613}"/>
    <dgm:cxn modelId="{99242EB4-99B2-4E32-A0C9-3AB192031FEB}" srcId="{20A880AD-DF5C-4375-958A-3B9FEEDF132E}" destId="{F5870669-AF71-44B0-9C9A-36FF81916D20}" srcOrd="6" destOrd="0" parTransId="{A981CE11-545E-482A-94A7-36AD95AFA301}" sibTransId="{A871A2ED-6636-48AD-A78B-7BC2053896B7}"/>
    <dgm:cxn modelId="{142752BF-43F0-421E-BEB7-5839F33C03B1}" srcId="{20A880AD-DF5C-4375-958A-3B9FEEDF132E}" destId="{AADF1505-B445-4115-A8DA-A626962967BD}" srcOrd="0" destOrd="0" parTransId="{B3F8F5EB-1821-46F8-A393-ECD31AE1E608}" sibTransId="{02708B4E-B628-4B2B-AA09-EFCA70E5CBF9}"/>
    <dgm:cxn modelId="{0B8BB9D1-FBE0-42B0-A6AC-652F5393054B}" type="presOf" srcId="{C6B876B7-8650-4706-806E-A019208F9290}" destId="{D68E94C3-F148-444B-8026-7A2A12E13C9E}" srcOrd="0" destOrd="0" presId="urn:microsoft.com/office/officeart/2005/8/layout/vList2"/>
    <dgm:cxn modelId="{3CFC34E0-3542-4088-9DA6-B20C9E0924E3}" type="presOf" srcId="{98674E8F-6415-4DAF-9D7B-12AF217E03EE}" destId="{C840C719-6BF0-47CD-9692-C11E7EADC532}" srcOrd="0" destOrd="1" presId="urn:microsoft.com/office/officeart/2005/8/layout/vList2"/>
    <dgm:cxn modelId="{23457DE7-77B3-4882-A961-B3B78A37F241}" srcId="{20A880AD-DF5C-4375-958A-3B9FEEDF132E}" destId="{8FC57431-4EEA-4AFC-AF37-1253FE886F83}" srcOrd="5" destOrd="0" parTransId="{0310C1D3-FB6E-449F-A72B-1E3BD1EC1296}" sibTransId="{C05689E5-3885-4568-B1F0-F99F40FE1790}"/>
    <dgm:cxn modelId="{A4064D80-FC12-44E0-A21A-BAC237418A8B}" type="presParOf" srcId="{5FDF9830-78AB-4AF1-9DF5-5026ABE0B707}" destId="{D68E94C3-F148-444B-8026-7A2A12E13C9E}" srcOrd="0" destOrd="0" presId="urn:microsoft.com/office/officeart/2005/8/layout/vList2"/>
    <dgm:cxn modelId="{F1F046E5-902E-4EE9-A53D-EDBB36F2296B}" type="presParOf" srcId="{5FDF9830-78AB-4AF1-9DF5-5026ABE0B707}" destId="{A0D60D5F-EA0F-4CEE-B2EC-656BEC8A03B2}" srcOrd="1" destOrd="0" presId="urn:microsoft.com/office/officeart/2005/8/layout/vList2"/>
    <dgm:cxn modelId="{EDC6795D-AC73-4729-B77B-98290172C4A7}" type="presParOf" srcId="{5FDF9830-78AB-4AF1-9DF5-5026ABE0B707}" destId="{9481192D-8D26-4B31-B71E-05E1C84DC764}" srcOrd="2" destOrd="0" presId="urn:microsoft.com/office/officeart/2005/8/layout/vList2"/>
    <dgm:cxn modelId="{5CD9E500-C473-4D81-877B-28E3C4E17DE8}" type="presParOf" srcId="{5FDF9830-78AB-4AF1-9DF5-5026ABE0B707}" destId="{92A2F54B-E01B-42AD-B1AF-9C191281C394}" srcOrd="3" destOrd="0" presId="urn:microsoft.com/office/officeart/2005/8/layout/vList2"/>
    <dgm:cxn modelId="{D75BEBB0-670C-49AA-8E2B-006D436D88EC}" type="presParOf" srcId="{5FDF9830-78AB-4AF1-9DF5-5026ABE0B707}" destId="{8906F10F-5A4F-4D1C-B27B-127C58278A88}" srcOrd="4" destOrd="0" presId="urn:microsoft.com/office/officeart/2005/8/layout/vList2"/>
    <dgm:cxn modelId="{12458C23-BCB3-4B96-94CA-130265DDFC44}" type="presParOf" srcId="{5FDF9830-78AB-4AF1-9DF5-5026ABE0B707}" destId="{C840C719-6BF0-47CD-9692-C11E7EADC532}"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CB4A63-5330-4493-B0E9-522DA7A9002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0A9967D4-F937-4468-96FB-EA166AF86943}">
      <dgm:prSet/>
      <dgm:spPr/>
      <dgm:t>
        <a:bodyPr/>
        <a:lstStyle/>
        <a:p>
          <a:r>
            <a:rPr lang="en-US"/>
            <a:t>A source is known and proved to be trustworthy in the past. </a:t>
          </a:r>
        </a:p>
      </dgm:t>
    </dgm:pt>
    <dgm:pt modelId="{3B9D7173-F225-4B23-AFDB-34CE52F88E1D}" type="parTrans" cxnId="{CCDA9EB3-762A-40EC-AC5C-D518629723C1}">
      <dgm:prSet/>
      <dgm:spPr/>
      <dgm:t>
        <a:bodyPr/>
        <a:lstStyle/>
        <a:p>
          <a:endParaRPr lang="en-US"/>
        </a:p>
      </dgm:t>
    </dgm:pt>
    <dgm:pt modelId="{0E801AA8-ABA7-490B-9686-9DD25F48E88D}" type="sibTrans" cxnId="{CCDA9EB3-762A-40EC-AC5C-D518629723C1}">
      <dgm:prSet/>
      <dgm:spPr/>
      <dgm:t>
        <a:bodyPr/>
        <a:lstStyle/>
        <a:p>
          <a:endParaRPr lang="en-US"/>
        </a:p>
      </dgm:t>
    </dgm:pt>
    <dgm:pt modelId="{730C4500-020A-48E5-BCB7-0314EF5460BD}">
      <dgm:prSet/>
      <dgm:spPr/>
      <dgm:t>
        <a:bodyPr/>
        <a:lstStyle/>
        <a:p>
          <a:r>
            <a:rPr lang="en-US"/>
            <a:t>A source has a reputation of being trustworthy (e.g. based on good reviews, authority of the source, certification).</a:t>
          </a:r>
        </a:p>
      </dgm:t>
    </dgm:pt>
    <dgm:pt modelId="{9E765BAF-B532-4005-A102-465CF224919D}" type="parTrans" cxnId="{FAAC5AE6-EBB2-4946-9272-E8DF9AA458CC}">
      <dgm:prSet/>
      <dgm:spPr/>
      <dgm:t>
        <a:bodyPr/>
        <a:lstStyle/>
        <a:p>
          <a:endParaRPr lang="en-US"/>
        </a:p>
      </dgm:t>
    </dgm:pt>
    <dgm:pt modelId="{28CADA82-A3E4-4358-A680-D4EC1B35BC81}" type="sibTrans" cxnId="{FAAC5AE6-EBB2-4946-9272-E8DF9AA458CC}">
      <dgm:prSet/>
      <dgm:spPr/>
      <dgm:t>
        <a:bodyPr/>
        <a:lstStyle/>
        <a:p>
          <a:endParaRPr lang="en-US"/>
        </a:p>
      </dgm:t>
    </dgm:pt>
    <dgm:pt modelId="{17CE1A43-6C0C-4147-A8D2-6408BEA3859B}">
      <dgm:prSet/>
      <dgm:spPr/>
      <dgm:t>
        <a:bodyPr/>
        <a:lstStyle/>
        <a:p>
          <a:r>
            <a:rPr lang="en-US"/>
            <a:t>Personal identification with a source, as it conforms to one’s goals, knowledge, or values.</a:t>
          </a:r>
        </a:p>
      </dgm:t>
    </dgm:pt>
    <dgm:pt modelId="{5A676DC5-97BF-477B-8EBC-92DDC58F52E0}" type="parTrans" cxnId="{383F8C91-A279-43AB-984A-271F849E3DAB}">
      <dgm:prSet/>
      <dgm:spPr/>
      <dgm:t>
        <a:bodyPr/>
        <a:lstStyle/>
        <a:p>
          <a:endParaRPr lang="en-US"/>
        </a:p>
      </dgm:t>
    </dgm:pt>
    <dgm:pt modelId="{19A59870-9F91-4C08-B9A7-C7BA46CD783A}" type="sibTrans" cxnId="{383F8C91-A279-43AB-984A-271F849E3DAB}">
      <dgm:prSet/>
      <dgm:spPr/>
      <dgm:t>
        <a:bodyPr/>
        <a:lstStyle/>
        <a:p>
          <a:endParaRPr lang="en-US"/>
        </a:p>
      </dgm:t>
    </dgm:pt>
    <dgm:pt modelId="{FAF5C13E-3D66-4431-ADC1-C0053180DF30}">
      <dgm:prSet/>
      <dgm:spPr/>
      <dgm:t>
        <a:bodyPr/>
        <a:lstStyle/>
        <a:p>
          <a:r>
            <a:rPr lang="en-US"/>
            <a:t>Emotional connection established due to the aesthetics and graphic design. </a:t>
          </a:r>
        </a:p>
      </dgm:t>
    </dgm:pt>
    <dgm:pt modelId="{512BF589-AC63-4BA2-B519-4A18E8424A25}" type="parTrans" cxnId="{8F9B1D2B-F54D-432E-AD66-7720EC54B6E2}">
      <dgm:prSet/>
      <dgm:spPr/>
      <dgm:t>
        <a:bodyPr/>
        <a:lstStyle/>
        <a:p>
          <a:endParaRPr lang="en-US"/>
        </a:p>
      </dgm:t>
    </dgm:pt>
    <dgm:pt modelId="{923B916C-663A-4979-B527-4EF6E17C9303}" type="sibTrans" cxnId="{8F9B1D2B-F54D-432E-AD66-7720EC54B6E2}">
      <dgm:prSet/>
      <dgm:spPr/>
      <dgm:t>
        <a:bodyPr/>
        <a:lstStyle/>
        <a:p>
          <a:endParaRPr lang="en-US"/>
        </a:p>
      </dgm:t>
    </dgm:pt>
    <dgm:pt modelId="{FA56C438-7C52-411E-B0F6-3077501402E9}">
      <dgm:prSet/>
      <dgm:spPr/>
      <dgm:t>
        <a:bodyPr/>
        <a:lstStyle/>
        <a:p>
          <a:r>
            <a:rPr lang="en-US"/>
            <a:t>Carefully checking the reliability of the information, e.g. by using and comparing multiple sources.</a:t>
          </a:r>
        </a:p>
      </dgm:t>
    </dgm:pt>
    <dgm:pt modelId="{191AE0F0-89A1-4494-9BBB-195CE1158963}" type="parTrans" cxnId="{2FAD751D-6A72-4D2B-B77B-52B601FFA091}">
      <dgm:prSet/>
      <dgm:spPr/>
      <dgm:t>
        <a:bodyPr/>
        <a:lstStyle/>
        <a:p>
          <a:endParaRPr lang="en-US"/>
        </a:p>
      </dgm:t>
    </dgm:pt>
    <dgm:pt modelId="{DA54CB53-9D24-4F75-80CF-43EB86F261CB}" type="sibTrans" cxnId="{2FAD751D-6A72-4D2B-B77B-52B601FFA091}">
      <dgm:prSet/>
      <dgm:spPr/>
      <dgm:t>
        <a:bodyPr/>
        <a:lstStyle/>
        <a:p>
          <a:endParaRPr lang="en-US"/>
        </a:p>
      </dgm:t>
    </dgm:pt>
    <dgm:pt modelId="{C092F059-2E86-4D0D-A3C3-24EEECB57C0E}" type="pres">
      <dgm:prSet presAssocID="{FBCB4A63-5330-4493-B0E9-522DA7A90026}" presName="linear" presStyleCnt="0">
        <dgm:presLayoutVars>
          <dgm:animLvl val="lvl"/>
          <dgm:resizeHandles val="exact"/>
        </dgm:presLayoutVars>
      </dgm:prSet>
      <dgm:spPr/>
    </dgm:pt>
    <dgm:pt modelId="{4C1EF9DA-B3F3-4A20-AF8F-B9109896684A}" type="pres">
      <dgm:prSet presAssocID="{0A9967D4-F937-4468-96FB-EA166AF86943}" presName="parentText" presStyleLbl="node1" presStyleIdx="0" presStyleCnt="5">
        <dgm:presLayoutVars>
          <dgm:chMax val="0"/>
          <dgm:bulletEnabled val="1"/>
        </dgm:presLayoutVars>
      </dgm:prSet>
      <dgm:spPr/>
    </dgm:pt>
    <dgm:pt modelId="{6AAFE461-4411-4103-AAD0-460281C01356}" type="pres">
      <dgm:prSet presAssocID="{0E801AA8-ABA7-490B-9686-9DD25F48E88D}" presName="spacer" presStyleCnt="0"/>
      <dgm:spPr/>
    </dgm:pt>
    <dgm:pt modelId="{C1FF3DBE-091C-49CC-A19D-8E1781D09BE0}" type="pres">
      <dgm:prSet presAssocID="{730C4500-020A-48E5-BCB7-0314EF5460BD}" presName="parentText" presStyleLbl="node1" presStyleIdx="1" presStyleCnt="5">
        <dgm:presLayoutVars>
          <dgm:chMax val="0"/>
          <dgm:bulletEnabled val="1"/>
        </dgm:presLayoutVars>
      </dgm:prSet>
      <dgm:spPr/>
    </dgm:pt>
    <dgm:pt modelId="{F524FEF6-F1C5-4125-BA38-E1B75B88EEF0}" type="pres">
      <dgm:prSet presAssocID="{28CADA82-A3E4-4358-A680-D4EC1B35BC81}" presName="spacer" presStyleCnt="0"/>
      <dgm:spPr/>
    </dgm:pt>
    <dgm:pt modelId="{36B1D546-BBE4-43D6-80AF-F7FBA48F220C}" type="pres">
      <dgm:prSet presAssocID="{17CE1A43-6C0C-4147-A8D2-6408BEA3859B}" presName="parentText" presStyleLbl="node1" presStyleIdx="2" presStyleCnt="5">
        <dgm:presLayoutVars>
          <dgm:chMax val="0"/>
          <dgm:bulletEnabled val="1"/>
        </dgm:presLayoutVars>
      </dgm:prSet>
      <dgm:spPr/>
    </dgm:pt>
    <dgm:pt modelId="{1271F54A-096B-4F5D-A87C-E3B8F70358FE}" type="pres">
      <dgm:prSet presAssocID="{19A59870-9F91-4C08-B9A7-C7BA46CD783A}" presName="spacer" presStyleCnt="0"/>
      <dgm:spPr/>
    </dgm:pt>
    <dgm:pt modelId="{48015DF3-7B62-4A29-A2EF-9A06B38A49CC}" type="pres">
      <dgm:prSet presAssocID="{FAF5C13E-3D66-4431-ADC1-C0053180DF30}" presName="parentText" presStyleLbl="node1" presStyleIdx="3" presStyleCnt="5">
        <dgm:presLayoutVars>
          <dgm:chMax val="0"/>
          <dgm:bulletEnabled val="1"/>
        </dgm:presLayoutVars>
      </dgm:prSet>
      <dgm:spPr/>
    </dgm:pt>
    <dgm:pt modelId="{A472334A-C6C3-4B69-82BE-60D7DDD94FB3}" type="pres">
      <dgm:prSet presAssocID="{923B916C-663A-4979-B527-4EF6E17C9303}" presName="spacer" presStyleCnt="0"/>
      <dgm:spPr/>
    </dgm:pt>
    <dgm:pt modelId="{1A81F2CD-5A5D-4DC2-9602-7F863B2AE6C9}" type="pres">
      <dgm:prSet presAssocID="{FA56C438-7C52-411E-B0F6-3077501402E9}" presName="parentText" presStyleLbl="node1" presStyleIdx="4" presStyleCnt="5">
        <dgm:presLayoutVars>
          <dgm:chMax val="0"/>
          <dgm:bulletEnabled val="1"/>
        </dgm:presLayoutVars>
      </dgm:prSet>
      <dgm:spPr/>
    </dgm:pt>
  </dgm:ptLst>
  <dgm:cxnLst>
    <dgm:cxn modelId="{60F8AE0F-AAFA-4A05-8EDC-AE554789B013}" type="presOf" srcId="{FBCB4A63-5330-4493-B0E9-522DA7A90026}" destId="{C092F059-2E86-4D0D-A3C3-24EEECB57C0E}" srcOrd="0" destOrd="0" presId="urn:microsoft.com/office/officeart/2005/8/layout/vList2"/>
    <dgm:cxn modelId="{2FAD751D-6A72-4D2B-B77B-52B601FFA091}" srcId="{FBCB4A63-5330-4493-B0E9-522DA7A90026}" destId="{FA56C438-7C52-411E-B0F6-3077501402E9}" srcOrd="4" destOrd="0" parTransId="{191AE0F0-89A1-4494-9BBB-195CE1158963}" sibTransId="{DA54CB53-9D24-4F75-80CF-43EB86F261CB}"/>
    <dgm:cxn modelId="{8F9B1D2B-F54D-432E-AD66-7720EC54B6E2}" srcId="{FBCB4A63-5330-4493-B0E9-522DA7A90026}" destId="{FAF5C13E-3D66-4431-ADC1-C0053180DF30}" srcOrd="3" destOrd="0" parTransId="{512BF589-AC63-4BA2-B519-4A18E8424A25}" sibTransId="{923B916C-663A-4979-B527-4EF6E17C9303}"/>
    <dgm:cxn modelId="{EB5A8843-7CC9-439B-9FF8-36BBBC90C016}" type="presOf" srcId="{FAF5C13E-3D66-4431-ADC1-C0053180DF30}" destId="{48015DF3-7B62-4A29-A2EF-9A06B38A49CC}" srcOrd="0" destOrd="0" presId="urn:microsoft.com/office/officeart/2005/8/layout/vList2"/>
    <dgm:cxn modelId="{1D1B3354-203E-4B6E-B48E-817F82F012FC}" type="presOf" srcId="{17CE1A43-6C0C-4147-A8D2-6408BEA3859B}" destId="{36B1D546-BBE4-43D6-80AF-F7FBA48F220C}" srcOrd="0" destOrd="0" presId="urn:microsoft.com/office/officeart/2005/8/layout/vList2"/>
    <dgm:cxn modelId="{1E496159-60AD-4772-AE95-80740BA1AB7E}" type="presOf" srcId="{FA56C438-7C52-411E-B0F6-3077501402E9}" destId="{1A81F2CD-5A5D-4DC2-9602-7F863B2AE6C9}" srcOrd="0" destOrd="0" presId="urn:microsoft.com/office/officeart/2005/8/layout/vList2"/>
    <dgm:cxn modelId="{8CFC0691-8857-4957-B67F-2B22FE5226A1}" type="presOf" srcId="{730C4500-020A-48E5-BCB7-0314EF5460BD}" destId="{C1FF3DBE-091C-49CC-A19D-8E1781D09BE0}" srcOrd="0" destOrd="0" presId="urn:microsoft.com/office/officeart/2005/8/layout/vList2"/>
    <dgm:cxn modelId="{383F8C91-A279-43AB-984A-271F849E3DAB}" srcId="{FBCB4A63-5330-4493-B0E9-522DA7A90026}" destId="{17CE1A43-6C0C-4147-A8D2-6408BEA3859B}" srcOrd="2" destOrd="0" parTransId="{5A676DC5-97BF-477B-8EBC-92DDC58F52E0}" sibTransId="{19A59870-9F91-4C08-B9A7-C7BA46CD783A}"/>
    <dgm:cxn modelId="{C519629C-8AF2-4731-A99B-EBB2898F46BA}" type="presOf" srcId="{0A9967D4-F937-4468-96FB-EA166AF86943}" destId="{4C1EF9DA-B3F3-4A20-AF8F-B9109896684A}" srcOrd="0" destOrd="0" presId="urn:microsoft.com/office/officeart/2005/8/layout/vList2"/>
    <dgm:cxn modelId="{CCDA9EB3-762A-40EC-AC5C-D518629723C1}" srcId="{FBCB4A63-5330-4493-B0E9-522DA7A90026}" destId="{0A9967D4-F937-4468-96FB-EA166AF86943}" srcOrd="0" destOrd="0" parTransId="{3B9D7173-F225-4B23-AFDB-34CE52F88E1D}" sibTransId="{0E801AA8-ABA7-490B-9686-9DD25F48E88D}"/>
    <dgm:cxn modelId="{FAAC5AE6-EBB2-4946-9272-E8DF9AA458CC}" srcId="{FBCB4A63-5330-4493-B0E9-522DA7A90026}" destId="{730C4500-020A-48E5-BCB7-0314EF5460BD}" srcOrd="1" destOrd="0" parTransId="{9E765BAF-B532-4005-A102-465CF224919D}" sibTransId="{28CADA82-A3E4-4358-A680-D4EC1B35BC81}"/>
    <dgm:cxn modelId="{2D36E41A-B7C9-465A-85D5-B1FADD78639D}" type="presParOf" srcId="{C092F059-2E86-4D0D-A3C3-24EEECB57C0E}" destId="{4C1EF9DA-B3F3-4A20-AF8F-B9109896684A}" srcOrd="0" destOrd="0" presId="urn:microsoft.com/office/officeart/2005/8/layout/vList2"/>
    <dgm:cxn modelId="{96845DDC-B62A-4A69-916E-2C0AFF2D8339}" type="presParOf" srcId="{C092F059-2E86-4D0D-A3C3-24EEECB57C0E}" destId="{6AAFE461-4411-4103-AAD0-460281C01356}" srcOrd="1" destOrd="0" presId="urn:microsoft.com/office/officeart/2005/8/layout/vList2"/>
    <dgm:cxn modelId="{ACC71E70-10DD-435E-B204-642EB8CE186B}" type="presParOf" srcId="{C092F059-2E86-4D0D-A3C3-24EEECB57C0E}" destId="{C1FF3DBE-091C-49CC-A19D-8E1781D09BE0}" srcOrd="2" destOrd="0" presId="urn:microsoft.com/office/officeart/2005/8/layout/vList2"/>
    <dgm:cxn modelId="{B4D55EB6-91DD-4D36-9444-D6976C03CBFB}" type="presParOf" srcId="{C092F059-2E86-4D0D-A3C3-24EEECB57C0E}" destId="{F524FEF6-F1C5-4125-BA38-E1B75B88EEF0}" srcOrd="3" destOrd="0" presId="urn:microsoft.com/office/officeart/2005/8/layout/vList2"/>
    <dgm:cxn modelId="{C3893FE0-367A-4EC8-82B1-D8A17A3EB482}" type="presParOf" srcId="{C092F059-2E86-4D0D-A3C3-24EEECB57C0E}" destId="{36B1D546-BBE4-43D6-80AF-F7FBA48F220C}" srcOrd="4" destOrd="0" presId="urn:microsoft.com/office/officeart/2005/8/layout/vList2"/>
    <dgm:cxn modelId="{14932E79-0B44-4A84-A9A9-F390A1CFD596}" type="presParOf" srcId="{C092F059-2E86-4D0D-A3C3-24EEECB57C0E}" destId="{1271F54A-096B-4F5D-A87C-E3B8F70358FE}" srcOrd="5" destOrd="0" presId="urn:microsoft.com/office/officeart/2005/8/layout/vList2"/>
    <dgm:cxn modelId="{9D8C452D-FF14-4846-BA51-13F9828935A8}" type="presParOf" srcId="{C092F059-2E86-4D0D-A3C3-24EEECB57C0E}" destId="{48015DF3-7B62-4A29-A2EF-9A06B38A49CC}" srcOrd="6" destOrd="0" presId="urn:microsoft.com/office/officeart/2005/8/layout/vList2"/>
    <dgm:cxn modelId="{F677EC9E-6D90-490E-B36F-0C18334D2322}" type="presParOf" srcId="{C092F059-2E86-4D0D-A3C3-24EEECB57C0E}" destId="{A472334A-C6C3-4B69-82BE-60D7DDD94FB3}" srcOrd="7" destOrd="0" presId="urn:microsoft.com/office/officeart/2005/8/layout/vList2"/>
    <dgm:cxn modelId="{D04A940D-BA25-434A-903C-9298D2BC81E1}" type="presParOf" srcId="{C092F059-2E86-4D0D-A3C3-24EEECB57C0E}" destId="{1A81F2CD-5A5D-4DC2-9602-7F863B2AE6C9}"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E94C3-F148-444B-8026-7A2A12E13C9E}">
      <dsp:nvSpPr>
        <dsp:cNvPr id="0" name=""/>
        <dsp:cNvSpPr/>
      </dsp:nvSpPr>
      <dsp:spPr>
        <a:xfrm>
          <a:off x="0" y="83119"/>
          <a:ext cx="6666833" cy="95471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Conceptualized in relation to visualization of uncertainty</a:t>
          </a:r>
        </a:p>
      </dsp:txBody>
      <dsp:txXfrm>
        <a:off x="46606" y="129725"/>
        <a:ext cx="6573621" cy="861507"/>
      </dsp:txXfrm>
    </dsp:sp>
    <dsp:sp modelId="{9481192D-8D26-4B31-B71E-05E1C84DC764}">
      <dsp:nvSpPr>
        <dsp:cNvPr id="0" name=""/>
        <dsp:cNvSpPr/>
      </dsp:nvSpPr>
      <dsp:spPr>
        <a:xfrm>
          <a:off x="0" y="1106959"/>
          <a:ext cx="6666833" cy="954719"/>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Types of uncertainty: Data source &amp; Data model</a:t>
          </a:r>
        </a:p>
      </dsp:txBody>
      <dsp:txXfrm>
        <a:off x="46606" y="1153565"/>
        <a:ext cx="6573621" cy="861507"/>
      </dsp:txXfrm>
    </dsp:sp>
    <dsp:sp modelId="{8906F10F-5A4F-4D1C-B27B-127C58278A88}">
      <dsp:nvSpPr>
        <dsp:cNvPr id="0" name=""/>
        <dsp:cNvSpPr/>
      </dsp:nvSpPr>
      <dsp:spPr>
        <a:xfrm>
          <a:off x="0" y="2130799"/>
          <a:ext cx="6666833" cy="95471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Multiple aspects of uncertainty:</a:t>
          </a:r>
        </a:p>
      </dsp:txBody>
      <dsp:txXfrm>
        <a:off x="46606" y="2177405"/>
        <a:ext cx="6573621" cy="861507"/>
      </dsp:txXfrm>
    </dsp:sp>
    <dsp:sp modelId="{C840C719-6BF0-47CD-9692-C11E7EADC532}">
      <dsp:nvSpPr>
        <dsp:cNvPr id="0" name=""/>
        <dsp:cNvSpPr/>
      </dsp:nvSpPr>
      <dsp:spPr>
        <a:xfrm>
          <a:off x="0" y="3085519"/>
          <a:ext cx="6666833" cy="228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completeness, </a:t>
          </a:r>
        </a:p>
        <a:p>
          <a:pPr marL="171450" lvl="1" indent="-171450" algn="l" defTabSz="844550">
            <a:lnSpc>
              <a:spcPct val="90000"/>
            </a:lnSpc>
            <a:spcBef>
              <a:spcPct val="0"/>
            </a:spcBef>
            <a:spcAft>
              <a:spcPct val="20000"/>
            </a:spcAft>
            <a:buChar char="•"/>
          </a:pPr>
          <a:r>
            <a:rPr lang="en-US" sz="1900" kern="1200"/>
            <a:t>consistency, </a:t>
          </a:r>
        </a:p>
        <a:p>
          <a:pPr marL="171450" lvl="1" indent="-171450" algn="l" defTabSz="844550">
            <a:lnSpc>
              <a:spcPct val="90000"/>
            </a:lnSpc>
            <a:spcBef>
              <a:spcPct val="0"/>
            </a:spcBef>
            <a:spcAft>
              <a:spcPct val="20000"/>
            </a:spcAft>
            <a:buChar char="•"/>
          </a:pPr>
          <a:r>
            <a:rPr lang="en-US" sz="1900" kern="1200" dirty="0"/>
            <a:t>lineage, </a:t>
          </a:r>
        </a:p>
        <a:p>
          <a:pPr marL="171450" lvl="1" indent="-171450" algn="l" defTabSz="844550">
            <a:lnSpc>
              <a:spcPct val="90000"/>
            </a:lnSpc>
            <a:spcBef>
              <a:spcPct val="0"/>
            </a:spcBef>
            <a:spcAft>
              <a:spcPct val="20000"/>
            </a:spcAft>
            <a:buChar char="•"/>
          </a:pPr>
          <a:r>
            <a:rPr lang="en-US" sz="1900" kern="1200" dirty="0"/>
            <a:t>currency, </a:t>
          </a:r>
        </a:p>
        <a:p>
          <a:pPr marL="171450" lvl="1" indent="-171450" algn="l" defTabSz="844550">
            <a:lnSpc>
              <a:spcPct val="90000"/>
            </a:lnSpc>
            <a:spcBef>
              <a:spcPct val="0"/>
            </a:spcBef>
            <a:spcAft>
              <a:spcPct val="20000"/>
            </a:spcAft>
            <a:buChar char="•"/>
          </a:pPr>
          <a:r>
            <a:rPr lang="en-US" sz="1900" kern="1200" dirty="0"/>
            <a:t>credibility, </a:t>
          </a:r>
        </a:p>
        <a:p>
          <a:pPr marL="171450" lvl="1" indent="-171450" algn="l" defTabSz="844550">
            <a:lnSpc>
              <a:spcPct val="90000"/>
            </a:lnSpc>
            <a:spcBef>
              <a:spcPct val="0"/>
            </a:spcBef>
            <a:spcAft>
              <a:spcPct val="20000"/>
            </a:spcAft>
            <a:buChar char="•"/>
          </a:pPr>
          <a:r>
            <a:rPr lang="en-US" sz="1900" kern="1200" dirty="0"/>
            <a:t>subjectivity, </a:t>
          </a:r>
        </a:p>
        <a:p>
          <a:pPr marL="171450" lvl="1" indent="-171450" algn="l" defTabSz="844550">
            <a:lnSpc>
              <a:spcPct val="90000"/>
            </a:lnSpc>
            <a:spcBef>
              <a:spcPct val="0"/>
            </a:spcBef>
            <a:spcAft>
              <a:spcPct val="20000"/>
            </a:spcAft>
            <a:buChar char="•"/>
          </a:pPr>
          <a:r>
            <a:rPr lang="en-US" sz="1900" kern="1200" dirty="0"/>
            <a:t>interrelatedness</a:t>
          </a:r>
        </a:p>
      </dsp:txBody>
      <dsp:txXfrm>
        <a:off x="0" y="3085519"/>
        <a:ext cx="6666833" cy="2285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EF9DA-B3F3-4A20-AF8F-B9109896684A}">
      <dsp:nvSpPr>
        <dsp:cNvPr id="0" name=""/>
        <dsp:cNvSpPr/>
      </dsp:nvSpPr>
      <dsp:spPr>
        <a:xfrm>
          <a:off x="0" y="517549"/>
          <a:ext cx="6666833" cy="83537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source is known and proved to be trustworthy in the past. </a:t>
          </a:r>
        </a:p>
      </dsp:txBody>
      <dsp:txXfrm>
        <a:off x="40780" y="558329"/>
        <a:ext cx="6585273" cy="753819"/>
      </dsp:txXfrm>
    </dsp:sp>
    <dsp:sp modelId="{C1FF3DBE-091C-49CC-A19D-8E1781D09BE0}">
      <dsp:nvSpPr>
        <dsp:cNvPr id="0" name=""/>
        <dsp:cNvSpPr/>
      </dsp:nvSpPr>
      <dsp:spPr>
        <a:xfrm>
          <a:off x="0" y="1413409"/>
          <a:ext cx="6666833" cy="835379"/>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source has a reputation of being trustworthy (e.g. based on good reviews, authority of the source, certification).</a:t>
          </a:r>
        </a:p>
      </dsp:txBody>
      <dsp:txXfrm>
        <a:off x="40780" y="1454189"/>
        <a:ext cx="6585273" cy="753819"/>
      </dsp:txXfrm>
    </dsp:sp>
    <dsp:sp modelId="{36B1D546-BBE4-43D6-80AF-F7FBA48F220C}">
      <dsp:nvSpPr>
        <dsp:cNvPr id="0" name=""/>
        <dsp:cNvSpPr/>
      </dsp:nvSpPr>
      <dsp:spPr>
        <a:xfrm>
          <a:off x="0" y="2309269"/>
          <a:ext cx="6666833" cy="835379"/>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Personal identification with a source, as it conforms to one’s goals, knowledge, or values.</a:t>
          </a:r>
        </a:p>
      </dsp:txBody>
      <dsp:txXfrm>
        <a:off x="40780" y="2350049"/>
        <a:ext cx="6585273" cy="753819"/>
      </dsp:txXfrm>
    </dsp:sp>
    <dsp:sp modelId="{48015DF3-7B62-4A29-A2EF-9A06B38A49CC}">
      <dsp:nvSpPr>
        <dsp:cNvPr id="0" name=""/>
        <dsp:cNvSpPr/>
      </dsp:nvSpPr>
      <dsp:spPr>
        <a:xfrm>
          <a:off x="0" y="3205130"/>
          <a:ext cx="6666833" cy="835379"/>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Emotional connection established due to the aesthetics and graphic design. </a:t>
          </a:r>
        </a:p>
      </dsp:txBody>
      <dsp:txXfrm>
        <a:off x="40780" y="3245910"/>
        <a:ext cx="6585273" cy="753819"/>
      </dsp:txXfrm>
    </dsp:sp>
    <dsp:sp modelId="{1A81F2CD-5A5D-4DC2-9602-7F863B2AE6C9}">
      <dsp:nvSpPr>
        <dsp:cNvPr id="0" name=""/>
        <dsp:cNvSpPr/>
      </dsp:nvSpPr>
      <dsp:spPr>
        <a:xfrm>
          <a:off x="0" y="4100990"/>
          <a:ext cx="6666833" cy="83537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Carefully checking the reliability of the information, e.g. by using and comparing multiple sources.</a:t>
          </a:r>
        </a:p>
      </dsp:txBody>
      <dsp:txXfrm>
        <a:off x="40780" y="4141770"/>
        <a:ext cx="6585273" cy="7538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7D3D2-0FDE-4CDE-BF1C-BAC1EA4E7BE6}" type="datetimeFigureOut">
              <a:rPr lang="en-CA" smtClean="0"/>
              <a:t>2021-06-16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DBDC7-D289-4CC5-83F4-864092F68034}" type="slidenum">
              <a:rPr lang="en-CA" smtClean="0"/>
              <a:t>‹#›</a:t>
            </a:fld>
            <a:endParaRPr lang="en-CA"/>
          </a:p>
        </p:txBody>
      </p:sp>
    </p:spTree>
    <p:extLst>
      <p:ext uri="{BB962C8B-B14F-4D97-AF65-F5344CB8AC3E}">
        <p14:creationId xmlns:p14="http://schemas.microsoft.com/office/powerpoint/2010/main" val="911100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Marsh and Dibben (2003) in their article on </a:t>
            </a:r>
            <a:r>
              <a:rPr lang="en-US" dirty="0">
                <a:effectLst/>
              </a:rPr>
              <a:t>The Role of Trust in Information Science and Technology elaborate on the complexity of the phenomenon of trust in social sciences and rely on Mayer et al. (1995) elaborate definition of trust in that </a:t>
            </a:r>
            <a:r>
              <a:rPr lang="en-US" dirty="0"/>
              <a:t>“trust concerns a positive expectation regarding the behavior of somebody or something in a situation that entails risk to the trusting party.” (p.470)</a:t>
            </a:r>
            <a:endParaRPr lang="en-CA" dirty="0"/>
          </a:p>
        </p:txBody>
      </p:sp>
      <p:sp>
        <p:nvSpPr>
          <p:cNvPr id="4" name="Slide Number Placeholder 3"/>
          <p:cNvSpPr>
            <a:spLocks noGrp="1"/>
          </p:cNvSpPr>
          <p:nvPr>
            <p:ph type="sldNum" sz="quarter" idx="5"/>
          </p:nvPr>
        </p:nvSpPr>
        <p:spPr/>
        <p:txBody>
          <a:bodyPr/>
          <a:lstStyle/>
          <a:p>
            <a:fld id="{318DBDC7-D289-4CC5-83F4-864092F68034}" type="slidenum">
              <a:rPr lang="en-CA" smtClean="0"/>
              <a:t>3</a:t>
            </a:fld>
            <a:endParaRPr lang="en-CA"/>
          </a:p>
        </p:txBody>
      </p:sp>
    </p:spTree>
    <p:extLst>
      <p:ext uri="{BB962C8B-B14F-4D97-AF65-F5344CB8AC3E}">
        <p14:creationId xmlns:p14="http://schemas.microsoft.com/office/powerpoint/2010/main" val="4217284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Factors that influence trust perceptions</a:t>
            </a:r>
            <a:endParaRPr lang="en-CA" dirty="0"/>
          </a:p>
        </p:txBody>
      </p:sp>
      <p:sp>
        <p:nvSpPr>
          <p:cNvPr id="4" name="Slide Number Placeholder 3"/>
          <p:cNvSpPr>
            <a:spLocks noGrp="1"/>
          </p:cNvSpPr>
          <p:nvPr>
            <p:ph type="sldNum" sz="quarter" idx="5"/>
          </p:nvPr>
        </p:nvSpPr>
        <p:spPr/>
        <p:txBody>
          <a:bodyPr/>
          <a:lstStyle/>
          <a:p>
            <a:fld id="{318DBDC7-D289-4CC5-83F4-864092F68034}" type="slidenum">
              <a:rPr lang="en-CA" smtClean="0"/>
              <a:t>12</a:t>
            </a:fld>
            <a:endParaRPr lang="en-CA"/>
          </a:p>
        </p:txBody>
      </p:sp>
    </p:spTree>
    <p:extLst>
      <p:ext uri="{BB962C8B-B14F-4D97-AF65-F5344CB8AC3E}">
        <p14:creationId xmlns:p14="http://schemas.microsoft.com/office/powerpoint/2010/main" val="913854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processing occurs through elaboration and evaluation of information. Different situative factors (time available, amount of risk involved) determine how deeply users elaborate the information to decide if it is trustworthy.  In some cases, situational cues, like references to the source of information, is enough to establish trust to visualized information.</a:t>
            </a:r>
            <a:endParaRPr lang="en-CA" dirty="0"/>
          </a:p>
        </p:txBody>
      </p:sp>
      <p:sp>
        <p:nvSpPr>
          <p:cNvPr id="4" name="Slide Number Placeholder 3"/>
          <p:cNvSpPr>
            <a:spLocks noGrp="1"/>
          </p:cNvSpPr>
          <p:nvPr>
            <p:ph type="sldNum" sz="quarter" idx="5"/>
          </p:nvPr>
        </p:nvSpPr>
        <p:spPr/>
        <p:txBody>
          <a:bodyPr/>
          <a:lstStyle/>
          <a:p>
            <a:fld id="{318DBDC7-D289-4CC5-83F4-864092F68034}" type="slidenum">
              <a:rPr lang="en-CA" smtClean="0"/>
              <a:t>13</a:t>
            </a:fld>
            <a:endParaRPr lang="en-CA"/>
          </a:p>
        </p:txBody>
      </p:sp>
    </p:spTree>
    <p:extLst>
      <p:ext uri="{BB962C8B-B14F-4D97-AF65-F5344CB8AC3E}">
        <p14:creationId xmlns:p14="http://schemas.microsoft.com/office/powerpoint/2010/main" val="2210707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the works of Visser et al., 2014, and Skeels et al., 2010, Sacha et al. (2016) bring our attention to the aspect of calibrated trust and its effect on the use of the visualization, and the role of awareness in the process of user interaction with the visualization.  Figure 2 from their paper illustrates trust calibration and the included uncertainty problems. A miscalibration between the humans’ trust and the systems’ trustworthiness leads to </a:t>
            </a:r>
            <a:r>
              <a:rPr lang="en-US" dirty="0" err="1"/>
              <a:t>overtrust</a:t>
            </a:r>
            <a:r>
              <a:rPr lang="en-US" dirty="0"/>
              <a:t> or distrust that are directly connected to disuse and misuse of automation. </a:t>
            </a:r>
          </a:p>
          <a:p>
            <a:endParaRPr lang="en-US" dirty="0"/>
          </a:p>
          <a:p>
            <a:r>
              <a:rPr lang="en-US" dirty="0"/>
              <a:t>Skeels et al. (2010) deliver a comprehensive perspective on uncertainties for information </a:t>
            </a:r>
            <a:r>
              <a:rPr lang="en-US" dirty="0" err="1"/>
              <a:t>visualisation</a:t>
            </a:r>
            <a:r>
              <a:rPr lang="en-US" dirty="0"/>
              <a:t> and also briefly discuss the role of awareness (Fig. 2 Right). They suggest that Unidentified Unknowns as the worst kind of missing information because in that case humans are building more trust than they should do.</a:t>
            </a:r>
          </a:p>
          <a:p>
            <a:endParaRPr lang="en-US" dirty="0"/>
          </a:p>
          <a:p>
            <a:r>
              <a:rPr lang="en-US" dirty="0"/>
              <a:t>Visser et al. (2014) provide a design taxonomy for trust cue calibration that includes all kinds of information that may influence human judgement. </a:t>
            </a:r>
            <a:endParaRPr lang="en-CA" dirty="0"/>
          </a:p>
        </p:txBody>
      </p:sp>
      <p:sp>
        <p:nvSpPr>
          <p:cNvPr id="4" name="Slide Number Placeholder 3"/>
          <p:cNvSpPr>
            <a:spLocks noGrp="1"/>
          </p:cNvSpPr>
          <p:nvPr>
            <p:ph type="sldNum" sz="quarter" idx="5"/>
          </p:nvPr>
        </p:nvSpPr>
        <p:spPr/>
        <p:txBody>
          <a:bodyPr/>
          <a:lstStyle/>
          <a:p>
            <a:fld id="{318DBDC7-D289-4CC5-83F4-864092F68034}" type="slidenum">
              <a:rPr lang="en-CA" smtClean="0"/>
              <a:t>14</a:t>
            </a:fld>
            <a:endParaRPr lang="en-CA"/>
          </a:p>
        </p:txBody>
      </p:sp>
    </p:spTree>
    <p:extLst>
      <p:ext uri="{BB962C8B-B14F-4D97-AF65-F5344CB8AC3E}">
        <p14:creationId xmlns:p14="http://schemas.microsoft.com/office/powerpoint/2010/main" val="191452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18DBDC7-D289-4CC5-83F4-864092F68034}" type="slidenum">
              <a:rPr lang="en-CA" smtClean="0"/>
              <a:t>4</a:t>
            </a:fld>
            <a:endParaRPr lang="en-CA"/>
          </a:p>
        </p:txBody>
      </p:sp>
    </p:spTree>
    <p:extLst>
      <p:ext uri="{BB962C8B-B14F-4D97-AF65-F5344CB8AC3E}">
        <p14:creationId xmlns:p14="http://schemas.microsoft.com/office/powerpoint/2010/main" val="88279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Mistrust is the placement of trust into an information, where it turns out to be not justified, due to the information being outdated, represented in a misleading way, or because the designer purposefully wanted to disinform or mislead the users (Marsh and Dibben, 2005).</a:t>
            </a:r>
          </a:p>
          <a:p>
            <a:endParaRPr lang="en-CA" dirty="0"/>
          </a:p>
        </p:txBody>
      </p:sp>
      <p:sp>
        <p:nvSpPr>
          <p:cNvPr id="4" name="Slide Number Placeholder 3"/>
          <p:cNvSpPr>
            <a:spLocks noGrp="1"/>
          </p:cNvSpPr>
          <p:nvPr>
            <p:ph type="sldNum" sz="quarter" idx="5"/>
          </p:nvPr>
        </p:nvSpPr>
        <p:spPr/>
        <p:txBody>
          <a:bodyPr/>
          <a:lstStyle/>
          <a:p>
            <a:fld id="{318DBDC7-D289-4CC5-83F4-864092F68034}" type="slidenum">
              <a:rPr lang="en-CA" smtClean="0"/>
              <a:t>5</a:t>
            </a:fld>
            <a:endParaRPr lang="en-CA"/>
          </a:p>
        </p:txBody>
      </p:sp>
    </p:spTree>
    <p:extLst>
      <p:ext uri="{BB962C8B-B14F-4D97-AF65-F5344CB8AC3E}">
        <p14:creationId xmlns:p14="http://schemas.microsoft.com/office/powerpoint/2010/main" val="2394320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of trust becomes relevant when there is some kind of risk associated with the use of information visualization.  </a:t>
            </a:r>
            <a:endParaRPr lang="en-CA" dirty="0"/>
          </a:p>
        </p:txBody>
      </p:sp>
      <p:sp>
        <p:nvSpPr>
          <p:cNvPr id="4" name="Slide Number Placeholder 3"/>
          <p:cNvSpPr>
            <a:spLocks noGrp="1"/>
          </p:cNvSpPr>
          <p:nvPr>
            <p:ph type="sldNum" sz="quarter" idx="5"/>
          </p:nvPr>
        </p:nvSpPr>
        <p:spPr/>
        <p:txBody>
          <a:bodyPr/>
          <a:lstStyle/>
          <a:p>
            <a:fld id="{318DBDC7-D289-4CC5-83F4-864092F68034}" type="slidenum">
              <a:rPr lang="en-CA" smtClean="0"/>
              <a:t>6</a:t>
            </a:fld>
            <a:endParaRPr lang="en-CA"/>
          </a:p>
        </p:txBody>
      </p:sp>
    </p:spTree>
    <p:extLst>
      <p:ext uri="{BB962C8B-B14F-4D97-AF65-F5344CB8AC3E}">
        <p14:creationId xmlns:p14="http://schemas.microsoft.com/office/powerpoint/2010/main" val="1338907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analytics is essentially generating knowledge from large and often complex datasets.  The user arrives at new knowledge after performing numerous sensemaking activities. To succeed in the process of new knowledge generation, end users need to be able to trust their knowledge generated by means of visual analytics. (Sacha et al., 2016)</a:t>
            </a:r>
          </a:p>
          <a:p>
            <a:r>
              <a:rPr lang="en-US" dirty="0"/>
              <a:t>In the context of visual analytics, trust has been conceptualized in relation to visualization of uncertainty.  </a:t>
            </a:r>
            <a:endParaRPr lang="en-CA" dirty="0"/>
          </a:p>
        </p:txBody>
      </p:sp>
      <p:sp>
        <p:nvSpPr>
          <p:cNvPr id="4" name="Slide Number Placeholder 3"/>
          <p:cNvSpPr>
            <a:spLocks noGrp="1"/>
          </p:cNvSpPr>
          <p:nvPr>
            <p:ph type="sldNum" sz="quarter" idx="5"/>
          </p:nvPr>
        </p:nvSpPr>
        <p:spPr/>
        <p:txBody>
          <a:bodyPr/>
          <a:lstStyle/>
          <a:p>
            <a:fld id="{318DBDC7-D289-4CC5-83F4-864092F68034}" type="slidenum">
              <a:rPr lang="en-CA" smtClean="0"/>
              <a:t>7</a:t>
            </a:fld>
            <a:endParaRPr lang="en-CA"/>
          </a:p>
        </p:txBody>
      </p:sp>
    </p:spTree>
    <p:extLst>
      <p:ext uri="{BB962C8B-B14F-4D97-AF65-F5344CB8AC3E}">
        <p14:creationId xmlns:p14="http://schemas.microsoft.com/office/powerpoint/2010/main" val="2470743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Sacha et al., 2016 presented a trust model in which the visualization acts as mediator between uncertainty propagation and trust building.  Trust is increased when the users are informed about the presence of uncertainty in the data. However, the link between the visualization of uncertainty and trust was not studied empirically.  Moreover, in some cases, visualization of uncertainty may increase distrust (Mayr et al., 2019). Even data analysts cope differently with uncertainty—from ignorance to minimizing, understanding and exploitation (</a:t>
            </a:r>
            <a:r>
              <a:rPr lang="en-US" dirty="0" err="1"/>
              <a:t>Boukhelifa</a:t>
            </a:r>
            <a:r>
              <a:rPr lang="en-US" dirty="0"/>
              <a:t> et al., 2017).  </a:t>
            </a:r>
            <a:endParaRPr lang="en-CA" dirty="0"/>
          </a:p>
          <a:p>
            <a:endParaRPr lang="en-CA" dirty="0"/>
          </a:p>
        </p:txBody>
      </p:sp>
      <p:sp>
        <p:nvSpPr>
          <p:cNvPr id="4" name="Slide Number Placeholder 3"/>
          <p:cNvSpPr>
            <a:spLocks noGrp="1"/>
          </p:cNvSpPr>
          <p:nvPr>
            <p:ph type="sldNum" sz="quarter" idx="5"/>
          </p:nvPr>
        </p:nvSpPr>
        <p:spPr/>
        <p:txBody>
          <a:bodyPr/>
          <a:lstStyle/>
          <a:p>
            <a:fld id="{318DBDC7-D289-4CC5-83F4-864092F68034}" type="slidenum">
              <a:rPr lang="en-CA" smtClean="0"/>
              <a:t>8</a:t>
            </a:fld>
            <a:endParaRPr lang="en-CA"/>
          </a:p>
        </p:txBody>
      </p:sp>
    </p:spTree>
    <p:extLst>
      <p:ext uri="{BB962C8B-B14F-4D97-AF65-F5344CB8AC3E}">
        <p14:creationId xmlns:p14="http://schemas.microsoft.com/office/powerpoint/2010/main" val="426292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trust is a two-sided (i.e. a referential) construct, we have to understand both sides: the side of the trustor—the user—and the side of the trustee—in our context the information visualization (see figure 1). Trustworthiness refers to the properties of the visualization (and the underlying data) that lead users to trust it. Trust perception is the user’s subjective evaluation of the quality and reliability of the visualized information.</a:t>
            </a:r>
            <a:endParaRPr lang="en-CA" dirty="0"/>
          </a:p>
          <a:p>
            <a:r>
              <a:rPr lang="en-US" dirty="0"/>
              <a:t>Many different processes can lead a user to put trust in an information visualization. Which one is chosen depends on the interaction with the InfoVis, because trust is a situative construct that changes and evolves over time. Figure 1 from the work of Mayr et al. (2019) brings together the basic factors from the visualization and the user side - and integrates the essential role that processes of elaboration play for trust.</a:t>
            </a:r>
          </a:p>
        </p:txBody>
      </p:sp>
      <p:sp>
        <p:nvSpPr>
          <p:cNvPr id="4" name="Slide Number Placeholder 3"/>
          <p:cNvSpPr>
            <a:spLocks noGrp="1"/>
          </p:cNvSpPr>
          <p:nvPr>
            <p:ph type="sldNum" sz="quarter" idx="5"/>
          </p:nvPr>
        </p:nvSpPr>
        <p:spPr/>
        <p:txBody>
          <a:bodyPr/>
          <a:lstStyle/>
          <a:p>
            <a:fld id="{318DBDC7-D289-4CC5-83F4-864092F68034}" type="slidenum">
              <a:rPr lang="en-CA" smtClean="0"/>
              <a:t>9</a:t>
            </a:fld>
            <a:endParaRPr lang="en-CA"/>
          </a:p>
        </p:txBody>
      </p:sp>
    </p:spTree>
    <p:extLst>
      <p:ext uri="{BB962C8B-B14F-4D97-AF65-F5344CB8AC3E}">
        <p14:creationId xmlns:p14="http://schemas.microsoft.com/office/powerpoint/2010/main" val="149915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Trustworthiness of data visualization has rarely been studied.  </a:t>
            </a:r>
            <a:endParaRPr lang="en-CA" dirty="0"/>
          </a:p>
        </p:txBody>
      </p:sp>
      <p:sp>
        <p:nvSpPr>
          <p:cNvPr id="4" name="Slide Number Placeholder 3"/>
          <p:cNvSpPr>
            <a:spLocks noGrp="1"/>
          </p:cNvSpPr>
          <p:nvPr>
            <p:ph type="sldNum" sz="quarter" idx="5"/>
          </p:nvPr>
        </p:nvSpPr>
        <p:spPr/>
        <p:txBody>
          <a:bodyPr/>
          <a:lstStyle/>
          <a:p>
            <a:fld id="{318DBDC7-D289-4CC5-83F4-864092F68034}" type="slidenum">
              <a:rPr lang="en-CA" smtClean="0"/>
              <a:t>10</a:t>
            </a:fld>
            <a:endParaRPr lang="en-CA"/>
          </a:p>
        </p:txBody>
      </p:sp>
    </p:spTree>
    <p:extLst>
      <p:ext uri="{BB962C8B-B14F-4D97-AF65-F5344CB8AC3E}">
        <p14:creationId xmlns:p14="http://schemas.microsoft.com/office/powerpoint/2010/main" val="858109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18DBDC7-D289-4CC5-83F4-864092F68034}" type="slidenum">
              <a:rPr lang="en-CA" smtClean="0"/>
              <a:t>11</a:t>
            </a:fld>
            <a:endParaRPr lang="en-CA"/>
          </a:p>
        </p:txBody>
      </p:sp>
    </p:spTree>
    <p:extLst>
      <p:ext uri="{BB962C8B-B14F-4D97-AF65-F5344CB8AC3E}">
        <p14:creationId xmlns:p14="http://schemas.microsoft.com/office/powerpoint/2010/main" val="175689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0E099-A0D2-4730-8D61-741B7F1D03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92CC814-2086-44E2-B3E4-6702FE9319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5F3C1E0-9E55-426F-9741-38EBDBED8AEC}"/>
              </a:ext>
            </a:extLst>
          </p:cNvPr>
          <p:cNvSpPr>
            <a:spLocks noGrp="1"/>
          </p:cNvSpPr>
          <p:nvPr>
            <p:ph type="dt" sz="half" idx="10"/>
          </p:nvPr>
        </p:nvSpPr>
        <p:spPr/>
        <p:txBody>
          <a:bodyPr/>
          <a:lstStyle/>
          <a:p>
            <a:fld id="{9BC6B0AF-E282-440B-88C6-8FABAB194E6D}" type="datetime1">
              <a:rPr lang="en-CA" smtClean="0"/>
              <a:t>2021-06-16</a:t>
            </a:fld>
            <a:endParaRPr lang="en-CA"/>
          </a:p>
        </p:txBody>
      </p:sp>
      <p:sp>
        <p:nvSpPr>
          <p:cNvPr id="5" name="Footer Placeholder 4">
            <a:extLst>
              <a:ext uri="{FF2B5EF4-FFF2-40B4-BE49-F238E27FC236}">
                <a16:creationId xmlns:a16="http://schemas.microsoft.com/office/drawing/2014/main" id="{72B9BECD-CA0E-482D-9934-DD0A888996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650CC3A-6D0D-44DE-BDD0-4231B5CEB858}"/>
              </a:ext>
            </a:extLst>
          </p:cNvPr>
          <p:cNvSpPr>
            <a:spLocks noGrp="1"/>
          </p:cNvSpPr>
          <p:nvPr>
            <p:ph type="sldNum" sz="quarter" idx="12"/>
          </p:nvPr>
        </p:nvSpPr>
        <p:spPr/>
        <p:txBody>
          <a:bodyPr/>
          <a:lstStyle/>
          <a:p>
            <a:fld id="{2ED42203-5B7E-41E4-B51A-63306103ED81}" type="slidenum">
              <a:rPr lang="en-CA" smtClean="0"/>
              <a:t>‹#›</a:t>
            </a:fld>
            <a:endParaRPr lang="en-CA"/>
          </a:p>
        </p:txBody>
      </p:sp>
    </p:spTree>
    <p:extLst>
      <p:ext uri="{BB962C8B-B14F-4D97-AF65-F5344CB8AC3E}">
        <p14:creationId xmlns:p14="http://schemas.microsoft.com/office/powerpoint/2010/main" val="4201270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DBF2-B88D-4B56-AD58-4A7C52C5467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3B9E25F-D664-42CE-8D20-1841431379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A3D1BCA-104A-4698-8870-C02476654C2D}"/>
              </a:ext>
            </a:extLst>
          </p:cNvPr>
          <p:cNvSpPr>
            <a:spLocks noGrp="1"/>
          </p:cNvSpPr>
          <p:nvPr>
            <p:ph type="dt" sz="half" idx="10"/>
          </p:nvPr>
        </p:nvSpPr>
        <p:spPr/>
        <p:txBody>
          <a:bodyPr/>
          <a:lstStyle/>
          <a:p>
            <a:fld id="{CDE955C6-3588-4B25-BA8E-C94731B50D88}" type="datetime1">
              <a:rPr lang="en-CA" smtClean="0"/>
              <a:t>2021-06-16</a:t>
            </a:fld>
            <a:endParaRPr lang="en-CA"/>
          </a:p>
        </p:txBody>
      </p:sp>
      <p:sp>
        <p:nvSpPr>
          <p:cNvPr id="5" name="Footer Placeholder 4">
            <a:extLst>
              <a:ext uri="{FF2B5EF4-FFF2-40B4-BE49-F238E27FC236}">
                <a16:creationId xmlns:a16="http://schemas.microsoft.com/office/drawing/2014/main" id="{4AD98373-72AA-4116-A567-746B46E154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D01261-D4EA-4DB4-B52A-9B4562F7913C}"/>
              </a:ext>
            </a:extLst>
          </p:cNvPr>
          <p:cNvSpPr>
            <a:spLocks noGrp="1"/>
          </p:cNvSpPr>
          <p:nvPr>
            <p:ph type="sldNum" sz="quarter" idx="12"/>
          </p:nvPr>
        </p:nvSpPr>
        <p:spPr/>
        <p:txBody>
          <a:bodyPr/>
          <a:lstStyle/>
          <a:p>
            <a:fld id="{2ED42203-5B7E-41E4-B51A-63306103ED81}" type="slidenum">
              <a:rPr lang="en-CA" smtClean="0"/>
              <a:t>‹#›</a:t>
            </a:fld>
            <a:endParaRPr lang="en-CA"/>
          </a:p>
        </p:txBody>
      </p:sp>
    </p:spTree>
    <p:extLst>
      <p:ext uri="{BB962C8B-B14F-4D97-AF65-F5344CB8AC3E}">
        <p14:creationId xmlns:p14="http://schemas.microsoft.com/office/powerpoint/2010/main" val="1058926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0F587D-A73E-493E-985F-E35B864690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E47E8A-FA9A-4CB4-83A1-2DBE6B15B1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848CA0D-EF31-41AA-804A-33CB0FA4339E}"/>
              </a:ext>
            </a:extLst>
          </p:cNvPr>
          <p:cNvSpPr>
            <a:spLocks noGrp="1"/>
          </p:cNvSpPr>
          <p:nvPr>
            <p:ph type="dt" sz="half" idx="10"/>
          </p:nvPr>
        </p:nvSpPr>
        <p:spPr/>
        <p:txBody>
          <a:bodyPr/>
          <a:lstStyle/>
          <a:p>
            <a:fld id="{9FFF6059-0365-4D2F-9F37-023055668EB4}" type="datetime1">
              <a:rPr lang="en-CA" smtClean="0"/>
              <a:t>2021-06-16</a:t>
            </a:fld>
            <a:endParaRPr lang="en-CA"/>
          </a:p>
        </p:txBody>
      </p:sp>
      <p:sp>
        <p:nvSpPr>
          <p:cNvPr id="5" name="Footer Placeholder 4">
            <a:extLst>
              <a:ext uri="{FF2B5EF4-FFF2-40B4-BE49-F238E27FC236}">
                <a16:creationId xmlns:a16="http://schemas.microsoft.com/office/drawing/2014/main" id="{2F03F5B0-34DC-448A-B20E-CA2AE21519D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BE98E9C-E19D-4640-99B6-40D045B46B17}"/>
              </a:ext>
            </a:extLst>
          </p:cNvPr>
          <p:cNvSpPr>
            <a:spLocks noGrp="1"/>
          </p:cNvSpPr>
          <p:nvPr>
            <p:ph type="sldNum" sz="quarter" idx="12"/>
          </p:nvPr>
        </p:nvSpPr>
        <p:spPr/>
        <p:txBody>
          <a:bodyPr/>
          <a:lstStyle/>
          <a:p>
            <a:fld id="{2ED42203-5B7E-41E4-B51A-63306103ED81}" type="slidenum">
              <a:rPr lang="en-CA" smtClean="0"/>
              <a:t>‹#›</a:t>
            </a:fld>
            <a:endParaRPr lang="en-CA"/>
          </a:p>
        </p:txBody>
      </p:sp>
    </p:spTree>
    <p:extLst>
      <p:ext uri="{BB962C8B-B14F-4D97-AF65-F5344CB8AC3E}">
        <p14:creationId xmlns:p14="http://schemas.microsoft.com/office/powerpoint/2010/main" val="533361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B64D-A02E-4B2E-ACBD-F44B3649933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F3E09DA-413B-4FA3-B375-BFF5D4640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45D90C2-8F78-4045-A1E3-A42E1C71CC57}"/>
              </a:ext>
            </a:extLst>
          </p:cNvPr>
          <p:cNvSpPr>
            <a:spLocks noGrp="1"/>
          </p:cNvSpPr>
          <p:nvPr>
            <p:ph type="dt" sz="half" idx="10"/>
          </p:nvPr>
        </p:nvSpPr>
        <p:spPr/>
        <p:txBody>
          <a:bodyPr/>
          <a:lstStyle/>
          <a:p>
            <a:fld id="{CDD4D85F-4F60-4989-8555-29942D5920A1}" type="datetime1">
              <a:rPr lang="en-CA" smtClean="0"/>
              <a:t>2021-06-16</a:t>
            </a:fld>
            <a:endParaRPr lang="en-CA"/>
          </a:p>
        </p:txBody>
      </p:sp>
      <p:sp>
        <p:nvSpPr>
          <p:cNvPr id="5" name="Footer Placeholder 4">
            <a:extLst>
              <a:ext uri="{FF2B5EF4-FFF2-40B4-BE49-F238E27FC236}">
                <a16:creationId xmlns:a16="http://schemas.microsoft.com/office/drawing/2014/main" id="{E069FBB2-3138-46D4-B7D5-4E6F41FA6DC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BF2035E-DBF7-4B0E-875F-8EF015B2D488}"/>
              </a:ext>
            </a:extLst>
          </p:cNvPr>
          <p:cNvSpPr>
            <a:spLocks noGrp="1"/>
          </p:cNvSpPr>
          <p:nvPr>
            <p:ph type="sldNum" sz="quarter" idx="12"/>
          </p:nvPr>
        </p:nvSpPr>
        <p:spPr/>
        <p:txBody>
          <a:bodyPr/>
          <a:lstStyle/>
          <a:p>
            <a:fld id="{2ED42203-5B7E-41E4-B51A-63306103ED81}" type="slidenum">
              <a:rPr lang="en-CA" smtClean="0"/>
              <a:t>‹#›</a:t>
            </a:fld>
            <a:endParaRPr lang="en-CA"/>
          </a:p>
        </p:txBody>
      </p:sp>
    </p:spTree>
    <p:extLst>
      <p:ext uri="{BB962C8B-B14F-4D97-AF65-F5344CB8AC3E}">
        <p14:creationId xmlns:p14="http://schemas.microsoft.com/office/powerpoint/2010/main" val="525330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3FE8-844F-4D58-9097-9E2D05E88F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7FE2E63-3A69-4629-938E-1E19F77FA1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06BDF2-225A-47F1-A1BA-594182207FF2}"/>
              </a:ext>
            </a:extLst>
          </p:cNvPr>
          <p:cNvSpPr>
            <a:spLocks noGrp="1"/>
          </p:cNvSpPr>
          <p:nvPr>
            <p:ph type="dt" sz="half" idx="10"/>
          </p:nvPr>
        </p:nvSpPr>
        <p:spPr/>
        <p:txBody>
          <a:bodyPr/>
          <a:lstStyle/>
          <a:p>
            <a:fld id="{0D564A38-73C7-44A6-B22F-124ED12F6494}" type="datetime1">
              <a:rPr lang="en-CA" smtClean="0"/>
              <a:t>2021-06-16</a:t>
            </a:fld>
            <a:endParaRPr lang="en-CA"/>
          </a:p>
        </p:txBody>
      </p:sp>
      <p:sp>
        <p:nvSpPr>
          <p:cNvPr id="5" name="Footer Placeholder 4">
            <a:extLst>
              <a:ext uri="{FF2B5EF4-FFF2-40B4-BE49-F238E27FC236}">
                <a16:creationId xmlns:a16="http://schemas.microsoft.com/office/drawing/2014/main" id="{0F4B749D-4542-4BC0-AEF1-5FD346F4835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5789AF-8D3E-4EAF-89D8-442705390CDE}"/>
              </a:ext>
            </a:extLst>
          </p:cNvPr>
          <p:cNvSpPr>
            <a:spLocks noGrp="1"/>
          </p:cNvSpPr>
          <p:nvPr>
            <p:ph type="sldNum" sz="quarter" idx="12"/>
          </p:nvPr>
        </p:nvSpPr>
        <p:spPr/>
        <p:txBody>
          <a:bodyPr/>
          <a:lstStyle/>
          <a:p>
            <a:fld id="{2ED42203-5B7E-41E4-B51A-63306103ED81}" type="slidenum">
              <a:rPr lang="en-CA" smtClean="0"/>
              <a:t>‹#›</a:t>
            </a:fld>
            <a:endParaRPr lang="en-CA"/>
          </a:p>
        </p:txBody>
      </p:sp>
    </p:spTree>
    <p:extLst>
      <p:ext uri="{BB962C8B-B14F-4D97-AF65-F5344CB8AC3E}">
        <p14:creationId xmlns:p14="http://schemas.microsoft.com/office/powerpoint/2010/main" val="4283369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A3EF-B984-40A8-B79A-C605961EF41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69A371A-5442-448F-9AFA-9A9F468866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22852D3-CB5F-4735-98AF-F1E2080BBC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9E4C009-499B-41BF-A30C-7EB32435F185}"/>
              </a:ext>
            </a:extLst>
          </p:cNvPr>
          <p:cNvSpPr>
            <a:spLocks noGrp="1"/>
          </p:cNvSpPr>
          <p:nvPr>
            <p:ph type="dt" sz="half" idx="10"/>
          </p:nvPr>
        </p:nvSpPr>
        <p:spPr/>
        <p:txBody>
          <a:bodyPr/>
          <a:lstStyle/>
          <a:p>
            <a:fld id="{AE234FA5-D919-49A9-9684-5726B95025F3}" type="datetime1">
              <a:rPr lang="en-CA" smtClean="0"/>
              <a:t>2021-06-16</a:t>
            </a:fld>
            <a:endParaRPr lang="en-CA"/>
          </a:p>
        </p:txBody>
      </p:sp>
      <p:sp>
        <p:nvSpPr>
          <p:cNvPr id="6" name="Footer Placeholder 5">
            <a:extLst>
              <a:ext uri="{FF2B5EF4-FFF2-40B4-BE49-F238E27FC236}">
                <a16:creationId xmlns:a16="http://schemas.microsoft.com/office/drawing/2014/main" id="{CB5883F7-EE04-4E72-A305-EB72DB1A745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FA28100-BCA5-4F00-AF0A-7A278403659B}"/>
              </a:ext>
            </a:extLst>
          </p:cNvPr>
          <p:cNvSpPr>
            <a:spLocks noGrp="1"/>
          </p:cNvSpPr>
          <p:nvPr>
            <p:ph type="sldNum" sz="quarter" idx="12"/>
          </p:nvPr>
        </p:nvSpPr>
        <p:spPr/>
        <p:txBody>
          <a:bodyPr/>
          <a:lstStyle/>
          <a:p>
            <a:fld id="{2ED42203-5B7E-41E4-B51A-63306103ED81}" type="slidenum">
              <a:rPr lang="en-CA" smtClean="0"/>
              <a:t>‹#›</a:t>
            </a:fld>
            <a:endParaRPr lang="en-CA"/>
          </a:p>
        </p:txBody>
      </p:sp>
    </p:spTree>
    <p:extLst>
      <p:ext uri="{BB962C8B-B14F-4D97-AF65-F5344CB8AC3E}">
        <p14:creationId xmlns:p14="http://schemas.microsoft.com/office/powerpoint/2010/main" val="663167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8BBCF-29E6-4316-BAC1-134622E3A8C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A6B4867-9AB7-4476-A7ED-8731B8108A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263BAD-6F02-49C0-BA58-AB78AE88AA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2A4C71D-C740-4E34-A353-163584C3BE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DCD47D-C252-4C90-9EFA-38AA3296F7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115B72F-83B6-49CB-9F88-B3033B80380A}"/>
              </a:ext>
            </a:extLst>
          </p:cNvPr>
          <p:cNvSpPr>
            <a:spLocks noGrp="1"/>
          </p:cNvSpPr>
          <p:nvPr>
            <p:ph type="dt" sz="half" idx="10"/>
          </p:nvPr>
        </p:nvSpPr>
        <p:spPr/>
        <p:txBody>
          <a:bodyPr/>
          <a:lstStyle/>
          <a:p>
            <a:fld id="{03BBF124-8D20-40C2-9513-5000E1D7E294}" type="datetime1">
              <a:rPr lang="en-CA" smtClean="0"/>
              <a:t>2021-06-16</a:t>
            </a:fld>
            <a:endParaRPr lang="en-CA"/>
          </a:p>
        </p:txBody>
      </p:sp>
      <p:sp>
        <p:nvSpPr>
          <p:cNvPr id="8" name="Footer Placeholder 7">
            <a:extLst>
              <a:ext uri="{FF2B5EF4-FFF2-40B4-BE49-F238E27FC236}">
                <a16:creationId xmlns:a16="http://schemas.microsoft.com/office/drawing/2014/main" id="{5940BCED-9C37-4D0B-AD7F-8AE870BA5B1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095D58A-7A10-4888-9354-4C570E2EE15B}"/>
              </a:ext>
            </a:extLst>
          </p:cNvPr>
          <p:cNvSpPr>
            <a:spLocks noGrp="1"/>
          </p:cNvSpPr>
          <p:nvPr>
            <p:ph type="sldNum" sz="quarter" idx="12"/>
          </p:nvPr>
        </p:nvSpPr>
        <p:spPr/>
        <p:txBody>
          <a:bodyPr/>
          <a:lstStyle/>
          <a:p>
            <a:fld id="{2ED42203-5B7E-41E4-B51A-63306103ED81}" type="slidenum">
              <a:rPr lang="en-CA" smtClean="0"/>
              <a:t>‹#›</a:t>
            </a:fld>
            <a:endParaRPr lang="en-CA"/>
          </a:p>
        </p:txBody>
      </p:sp>
    </p:spTree>
    <p:extLst>
      <p:ext uri="{BB962C8B-B14F-4D97-AF65-F5344CB8AC3E}">
        <p14:creationId xmlns:p14="http://schemas.microsoft.com/office/powerpoint/2010/main" val="220912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48FA-E599-4F54-BF50-EDED74A81A1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4DD40B2-BF81-4EAC-AAEE-786065C328B6}"/>
              </a:ext>
            </a:extLst>
          </p:cNvPr>
          <p:cNvSpPr>
            <a:spLocks noGrp="1"/>
          </p:cNvSpPr>
          <p:nvPr>
            <p:ph type="dt" sz="half" idx="10"/>
          </p:nvPr>
        </p:nvSpPr>
        <p:spPr/>
        <p:txBody>
          <a:bodyPr/>
          <a:lstStyle/>
          <a:p>
            <a:fld id="{80DCE3C4-CE64-4750-BF18-C64F6B67BC3F}" type="datetime1">
              <a:rPr lang="en-CA" smtClean="0"/>
              <a:t>2021-06-16</a:t>
            </a:fld>
            <a:endParaRPr lang="en-CA"/>
          </a:p>
        </p:txBody>
      </p:sp>
      <p:sp>
        <p:nvSpPr>
          <p:cNvPr id="4" name="Footer Placeholder 3">
            <a:extLst>
              <a:ext uri="{FF2B5EF4-FFF2-40B4-BE49-F238E27FC236}">
                <a16:creationId xmlns:a16="http://schemas.microsoft.com/office/drawing/2014/main" id="{B85FD9FF-2AFA-425F-811D-417099B2661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5C0E09C-68D8-4399-A236-A4569EEB3ACA}"/>
              </a:ext>
            </a:extLst>
          </p:cNvPr>
          <p:cNvSpPr>
            <a:spLocks noGrp="1"/>
          </p:cNvSpPr>
          <p:nvPr>
            <p:ph type="sldNum" sz="quarter" idx="12"/>
          </p:nvPr>
        </p:nvSpPr>
        <p:spPr/>
        <p:txBody>
          <a:bodyPr/>
          <a:lstStyle/>
          <a:p>
            <a:fld id="{2ED42203-5B7E-41E4-B51A-63306103ED81}" type="slidenum">
              <a:rPr lang="en-CA" smtClean="0"/>
              <a:t>‹#›</a:t>
            </a:fld>
            <a:endParaRPr lang="en-CA"/>
          </a:p>
        </p:txBody>
      </p:sp>
    </p:spTree>
    <p:extLst>
      <p:ext uri="{BB962C8B-B14F-4D97-AF65-F5344CB8AC3E}">
        <p14:creationId xmlns:p14="http://schemas.microsoft.com/office/powerpoint/2010/main" val="158462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1C5AFF-EA2E-4646-B71A-C5EA2BDC60DF}"/>
              </a:ext>
            </a:extLst>
          </p:cNvPr>
          <p:cNvSpPr>
            <a:spLocks noGrp="1"/>
          </p:cNvSpPr>
          <p:nvPr>
            <p:ph type="dt" sz="half" idx="10"/>
          </p:nvPr>
        </p:nvSpPr>
        <p:spPr/>
        <p:txBody>
          <a:bodyPr/>
          <a:lstStyle/>
          <a:p>
            <a:fld id="{A2E25F73-E06D-4A02-A92C-8D41DF654378}" type="datetime1">
              <a:rPr lang="en-CA" smtClean="0"/>
              <a:t>2021-06-16</a:t>
            </a:fld>
            <a:endParaRPr lang="en-CA"/>
          </a:p>
        </p:txBody>
      </p:sp>
      <p:sp>
        <p:nvSpPr>
          <p:cNvPr id="3" name="Footer Placeholder 2">
            <a:extLst>
              <a:ext uri="{FF2B5EF4-FFF2-40B4-BE49-F238E27FC236}">
                <a16:creationId xmlns:a16="http://schemas.microsoft.com/office/drawing/2014/main" id="{0A245926-5042-4FB4-95A0-E8C4A700C52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42198B7-29E2-485C-96BD-FD62C0FB5C1D}"/>
              </a:ext>
            </a:extLst>
          </p:cNvPr>
          <p:cNvSpPr>
            <a:spLocks noGrp="1"/>
          </p:cNvSpPr>
          <p:nvPr>
            <p:ph type="sldNum" sz="quarter" idx="12"/>
          </p:nvPr>
        </p:nvSpPr>
        <p:spPr/>
        <p:txBody>
          <a:bodyPr/>
          <a:lstStyle/>
          <a:p>
            <a:fld id="{2ED42203-5B7E-41E4-B51A-63306103ED81}" type="slidenum">
              <a:rPr lang="en-CA" smtClean="0"/>
              <a:t>‹#›</a:t>
            </a:fld>
            <a:endParaRPr lang="en-CA"/>
          </a:p>
        </p:txBody>
      </p:sp>
    </p:spTree>
    <p:extLst>
      <p:ext uri="{BB962C8B-B14F-4D97-AF65-F5344CB8AC3E}">
        <p14:creationId xmlns:p14="http://schemas.microsoft.com/office/powerpoint/2010/main" val="1334913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49DC1-40C7-4F32-B354-263C8D4E9F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925FCB4-9911-4266-92EB-89D56922AF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67A6936-52AE-48F8-8E67-100CA1025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63999-2E94-4E9E-9AD7-645D6E28233C}"/>
              </a:ext>
            </a:extLst>
          </p:cNvPr>
          <p:cNvSpPr>
            <a:spLocks noGrp="1"/>
          </p:cNvSpPr>
          <p:nvPr>
            <p:ph type="dt" sz="half" idx="10"/>
          </p:nvPr>
        </p:nvSpPr>
        <p:spPr/>
        <p:txBody>
          <a:bodyPr/>
          <a:lstStyle/>
          <a:p>
            <a:fld id="{EDDC271B-5C9D-4712-ACE7-B7BABDC79AD5}" type="datetime1">
              <a:rPr lang="en-CA" smtClean="0"/>
              <a:t>2021-06-16</a:t>
            </a:fld>
            <a:endParaRPr lang="en-CA"/>
          </a:p>
        </p:txBody>
      </p:sp>
      <p:sp>
        <p:nvSpPr>
          <p:cNvPr id="6" name="Footer Placeholder 5">
            <a:extLst>
              <a:ext uri="{FF2B5EF4-FFF2-40B4-BE49-F238E27FC236}">
                <a16:creationId xmlns:a16="http://schemas.microsoft.com/office/drawing/2014/main" id="{9C0F3761-BDC5-4FB4-8926-76E65D466D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C35BB8A-FC69-40F7-A291-E86478A330F0}"/>
              </a:ext>
            </a:extLst>
          </p:cNvPr>
          <p:cNvSpPr>
            <a:spLocks noGrp="1"/>
          </p:cNvSpPr>
          <p:nvPr>
            <p:ph type="sldNum" sz="quarter" idx="12"/>
          </p:nvPr>
        </p:nvSpPr>
        <p:spPr/>
        <p:txBody>
          <a:bodyPr/>
          <a:lstStyle/>
          <a:p>
            <a:fld id="{2ED42203-5B7E-41E4-B51A-63306103ED81}" type="slidenum">
              <a:rPr lang="en-CA" smtClean="0"/>
              <a:t>‹#›</a:t>
            </a:fld>
            <a:endParaRPr lang="en-CA"/>
          </a:p>
        </p:txBody>
      </p:sp>
    </p:spTree>
    <p:extLst>
      <p:ext uri="{BB962C8B-B14F-4D97-AF65-F5344CB8AC3E}">
        <p14:creationId xmlns:p14="http://schemas.microsoft.com/office/powerpoint/2010/main" val="1908480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792F-8809-4529-8081-65203B320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466FD37-BCB6-47C9-8691-40F20946E7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FA18A04-9281-4FBC-B742-59D84CD1A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F961E3-792A-4329-A91A-A908B73E4167}"/>
              </a:ext>
            </a:extLst>
          </p:cNvPr>
          <p:cNvSpPr>
            <a:spLocks noGrp="1"/>
          </p:cNvSpPr>
          <p:nvPr>
            <p:ph type="dt" sz="half" idx="10"/>
          </p:nvPr>
        </p:nvSpPr>
        <p:spPr/>
        <p:txBody>
          <a:bodyPr/>
          <a:lstStyle/>
          <a:p>
            <a:fld id="{65C62169-476C-4BF0-A103-F2513E683822}" type="datetime1">
              <a:rPr lang="en-CA" smtClean="0"/>
              <a:t>2021-06-16</a:t>
            </a:fld>
            <a:endParaRPr lang="en-CA"/>
          </a:p>
        </p:txBody>
      </p:sp>
      <p:sp>
        <p:nvSpPr>
          <p:cNvPr id="6" name="Footer Placeholder 5">
            <a:extLst>
              <a:ext uri="{FF2B5EF4-FFF2-40B4-BE49-F238E27FC236}">
                <a16:creationId xmlns:a16="http://schemas.microsoft.com/office/drawing/2014/main" id="{F5C7E3C4-5F04-4650-BD70-19CB3EC75B1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77982E9-8E6B-4951-ADB3-DFA87BD79563}"/>
              </a:ext>
            </a:extLst>
          </p:cNvPr>
          <p:cNvSpPr>
            <a:spLocks noGrp="1"/>
          </p:cNvSpPr>
          <p:nvPr>
            <p:ph type="sldNum" sz="quarter" idx="12"/>
          </p:nvPr>
        </p:nvSpPr>
        <p:spPr/>
        <p:txBody>
          <a:bodyPr/>
          <a:lstStyle/>
          <a:p>
            <a:fld id="{2ED42203-5B7E-41E4-B51A-63306103ED81}" type="slidenum">
              <a:rPr lang="en-CA" smtClean="0"/>
              <a:t>‹#›</a:t>
            </a:fld>
            <a:endParaRPr lang="en-CA"/>
          </a:p>
        </p:txBody>
      </p:sp>
    </p:spTree>
    <p:extLst>
      <p:ext uri="{BB962C8B-B14F-4D97-AF65-F5344CB8AC3E}">
        <p14:creationId xmlns:p14="http://schemas.microsoft.com/office/powerpoint/2010/main" val="2466167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1E1320-0748-48CE-8032-802E409AD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87F290C-7034-4924-B24C-F4A75E0789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B3F2C04-2CF7-406B-82C5-B8E639ED8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50DBE4-4520-4B91-A093-EB1D61FE0351}" type="datetime1">
              <a:rPr lang="en-CA" smtClean="0"/>
              <a:t>2021-06-16</a:t>
            </a:fld>
            <a:endParaRPr lang="en-CA"/>
          </a:p>
        </p:txBody>
      </p:sp>
      <p:sp>
        <p:nvSpPr>
          <p:cNvPr id="5" name="Footer Placeholder 4">
            <a:extLst>
              <a:ext uri="{FF2B5EF4-FFF2-40B4-BE49-F238E27FC236}">
                <a16:creationId xmlns:a16="http://schemas.microsoft.com/office/drawing/2014/main" id="{7B7CA875-3A5D-4CC1-B239-6EF7E09C2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12B0736-8B71-4874-8F46-AA984CD592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D42203-5B7E-41E4-B51A-63306103ED81}" type="slidenum">
              <a:rPr lang="en-CA" smtClean="0"/>
              <a:t>‹#›</a:t>
            </a:fld>
            <a:endParaRPr lang="en-CA"/>
          </a:p>
        </p:txBody>
      </p:sp>
    </p:spTree>
    <p:extLst>
      <p:ext uri="{BB962C8B-B14F-4D97-AF65-F5344CB8AC3E}">
        <p14:creationId xmlns:p14="http://schemas.microsoft.com/office/powerpoint/2010/main" val="3736142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11.xml"/><Relationship Id="rId9" Type="http://schemas.microsoft.com/office/2007/relationships/diagramDrawing" Target="../diagrams/drawing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hyperlink" Target="https://doi.org/10.2312/trvis.20191187"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C6D2C-A624-4332-9E49-4FAC2336D803}"/>
              </a:ext>
            </a:extLst>
          </p:cNvPr>
          <p:cNvSpPr>
            <a:spLocks noGrp="1"/>
          </p:cNvSpPr>
          <p:nvPr>
            <p:ph type="ctrTitle"/>
          </p:nvPr>
        </p:nvSpPr>
        <p:spPr>
          <a:xfrm>
            <a:off x="795342" y="637953"/>
            <a:ext cx="8272458" cy="3189507"/>
          </a:xfrm>
        </p:spPr>
        <p:txBody>
          <a:bodyPr>
            <a:normAutofit/>
          </a:bodyPr>
          <a:lstStyle/>
          <a:p>
            <a:pPr algn="l"/>
            <a:r>
              <a:rPr lang="en-US" sz="8000">
                <a:solidFill>
                  <a:srgbClr val="FFFFFF"/>
                </a:solidFill>
              </a:rPr>
              <a:t>Trust in data visualization </a:t>
            </a:r>
            <a:endParaRPr lang="en-CA" sz="8000">
              <a:solidFill>
                <a:srgbClr val="FFFFFF"/>
              </a:solidFill>
            </a:endParaRPr>
          </a:p>
        </p:txBody>
      </p:sp>
      <p:sp>
        <p:nvSpPr>
          <p:cNvPr id="12"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F1C26304-3655-42E3-8AD4-F2EB77D37F84}"/>
              </a:ext>
            </a:extLst>
          </p:cNvPr>
          <p:cNvSpPr>
            <a:spLocks noGrp="1"/>
          </p:cNvSpPr>
          <p:nvPr>
            <p:ph type="subTitle" idx="1"/>
          </p:nvPr>
        </p:nvSpPr>
        <p:spPr>
          <a:xfrm>
            <a:off x="795342" y="4377268"/>
            <a:ext cx="7970903" cy="1280582"/>
          </a:xfrm>
        </p:spPr>
        <p:txBody>
          <a:bodyPr anchor="t">
            <a:normAutofit/>
          </a:bodyPr>
          <a:lstStyle/>
          <a:p>
            <a:pPr algn="l"/>
            <a:r>
              <a:rPr lang="en-US" sz="2200">
                <a:solidFill>
                  <a:srgbClr val="FEFFFF"/>
                </a:solidFill>
              </a:rPr>
              <a:t>Iryna Kalynychenko</a:t>
            </a:r>
          </a:p>
          <a:p>
            <a:pPr algn="l"/>
            <a:r>
              <a:rPr lang="en-US" sz="2200">
                <a:solidFill>
                  <a:srgbClr val="FEFFFF"/>
                </a:solidFill>
              </a:rPr>
              <a:t>Psyc6135</a:t>
            </a:r>
          </a:p>
          <a:p>
            <a:pPr algn="l"/>
            <a:r>
              <a:rPr lang="en-US" sz="2200">
                <a:solidFill>
                  <a:srgbClr val="FEFFFF"/>
                </a:solidFill>
              </a:rPr>
              <a:t>June 17, 2021</a:t>
            </a:r>
            <a:endParaRPr lang="en-CA" sz="2200">
              <a:solidFill>
                <a:srgbClr val="FEFFFF"/>
              </a:solidFill>
            </a:endParaRPr>
          </a:p>
        </p:txBody>
      </p:sp>
      <p:sp>
        <p:nvSpPr>
          <p:cNvPr id="1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8A536C1-1A00-444B-AD85-6884E7B6FCFB}"/>
              </a:ext>
            </a:extLst>
          </p:cNvPr>
          <p:cNvSpPr>
            <a:spLocks noGrp="1"/>
          </p:cNvSpPr>
          <p:nvPr>
            <p:ph type="sldNum" sz="quarter" idx="12"/>
          </p:nvPr>
        </p:nvSpPr>
        <p:spPr/>
        <p:txBody>
          <a:bodyPr/>
          <a:lstStyle/>
          <a:p>
            <a:fld id="{2ED42203-5B7E-41E4-B51A-63306103ED81}" type="slidenum">
              <a:rPr lang="en-CA" smtClean="0"/>
              <a:t>1</a:t>
            </a:fld>
            <a:endParaRPr lang="en-CA"/>
          </a:p>
        </p:txBody>
      </p:sp>
      <p:pic>
        <p:nvPicPr>
          <p:cNvPr id="6" name="Audio 5">
            <a:hlinkClick r:id="" action="ppaction://media"/>
            <a:extLst>
              <a:ext uri="{FF2B5EF4-FFF2-40B4-BE49-F238E27FC236}">
                <a16:creationId xmlns:a16="http://schemas.microsoft.com/office/drawing/2014/main" id="{3B4D427B-1E21-454D-9AAA-AB7960374D3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64010005"/>
      </p:ext>
    </p:extLst>
  </p:cSld>
  <p:clrMapOvr>
    <a:masterClrMapping/>
  </p:clrMapOvr>
  <mc:AlternateContent xmlns:mc="http://schemas.openxmlformats.org/markup-compatibility/2006" xmlns:p14="http://schemas.microsoft.com/office/powerpoint/2010/main">
    <mc:Choice Requires="p14">
      <p:transition spd="slow" p14:dur="2000" advTm="6923"/>
    </mc:Choice>
    <mc:Fallback xmlns="">
      <p:transition spd="slow" advTm="6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7923E89-7BC9-4F57-998D-7D65E27F1E54}"/>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Trustworthiness</a:t>
            </a:r>
            <a:endParaRPr lang="en-CA" sz="4000" dirty="0">
              <a:solidFill>
                <a:srgbClr val="FFFFFF"/>
              </a:solidFill>
            </a:endParaRPr>
          </a:p>
        </p:txBody>
      </p:sp>
      <p:sp>
        <p:nvSpPr>
          <p:cNvPr id="3" name="Content Placeholder 2">
            <a:extLst>
              <a:ext uri="{FF2B5EF4-FFF2-40B4-BE49-F238E27FC236}">
                <a16:creationId xmlns:a16="http://schemas.microsoft.com/office/drawing/2014/main" id="{3E447617-F23B-4086-B53A-63DEB15D9534}"/>
              </a:ext>
            </a:extLst>
          </p:cNvPr>
          <p:cNvSpPr>
            <a:spLocks noGrp="1"/>
          </p:cNvSpPr>
          <p:nvPr>
            <p:ph idx="1"/>
          </p:nvPr>
        </p:nvSpPr>
        <p:spPr>
          <a:xfrm>
            <a:off x="1630017" y="2490436"/>
            <a:ext cx="8666922" cy="3579060"/>
          </a:xfrm>
        </p:spPr>
        <p:txBody>
          <a:bodyPr anchor="ctr">
            <a:normAutofit/>
          </a:bodyPr>
          <a:lstStyle/>
          <a:p>
            <a:pPr marL="0" indent="0">
              <a:lnSpc>
                <a:spcPct val="150000"/>
              </a:lnSpc>
              <a:buNone/>
            </a:pPr>
            <a:r>
              <a:rPr lang="en-US" dirty="0"/>
              <a:t>"source dependability or the confidence the user has in the information“ (</a:t>
            </a:r>
            <a:r>
              <a:rPr lang="en-US" dirty="0" err="1"/>
              <a:t>MacEachren</a:t>
            </a:r>
            <a:r>
              <a:rPr lang="en-US" dirty="0"/>
              <a:t> et al., 2012,p. 2498)</a:t>
            </a:r>
            <a:br>
              <a:rPr lang="en-US" dirty="0"/>
            </a:br>
            <a:endParaRPr lang="en-CA" dirty="0"/>
          </a:p>
        </p:txBody>
      </p:sp>
      <p:sp>
        <p:nvSpPr>
          <p:cNvPr id="6" name="Slide Number Placeholder 5">
            <a:extLst>
              <a:ext uri="{FF2B5EF4-FFF2-40B4-BE49-F238E27FC236}">
                <a16:creationId xmlns:a16="http://schemas.microsoft.com/office/drawing/2014/main" id="{E8976543-90CB-47FC-A9BA-081C7C55CFBE}"/>
              </a:ext>
            </a:extLst>
          </p:cNvPr>
          <p:cNvSpPr>
            <a:spLocks noGrp="1"/>
          </p:cNvSpPr>
          <p:nvPr>
            <p:ph type="sldNum" sz="quarter" idx="12"/>
          </p:nvPr>
        </p:nvSpPr>
        <p:spPr/>
        <p:txBody>
          <a:bodyPr/>
          <a:lstStyle/>
          <a:p>
            <a:fld id="{2ED42203-5B7E-41E4-B51A-63306103ED81}" type="slidenum">
              <a:rPr lang="en-CA" smtClean="0"/>
              <a:t>10</a:t>
            </a:fld>
            <a:endParaRPr lang="en-CA"/>
          </a:p>
        </p:txBody>
      </p:sp>
      <p:pic>
        <p:nvPicPr>
          <p:cNvPr id="7" name="Audio 6">
            <a:hlinkClick r:id="" action="ppaction://media"/>
            <a:extLst>
              <a:ext uri="{FF2B5EF4-FFF2-40B4-BE49-F238E27FC236}">
                <a16:creationId xmlns:a16="http://schemas.microsoft.com/office/drawing/2014/main" id="{2D9A647E-E232-4ECC-816F-A75E266FC4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93049142"/>
      </p:ext>
    </p:extLst>
  </p:cSld>
  <p:clrMapOvr>
    <a:masterClrMapping/>
  </p:clrMapOvr>
  <mc:AlternateContent xmlns:mc="http://schemas.openxmlformats.org/markup-compatibility/2006" xmlns:p14="http://schemas.microsoft.com/office/powerpoint/2010/main">
    <mc:Choice Requires="p14">
      <p:transition spd="slow" p14:dur="2000" advTm="20652"/>
    </mc:Choice>
    <mc:Fallback xmlns="">
      <p:transition spd="slow" advTm="20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1C5F-CF78-4A46-A060-FDADC13D3990}"/>
              </a:ext>
            </a:extLst>
          </p:cNvPr>
          <p:cNvSpPr>
            <a:spLocks noGrp="1"/>
          </p:cNvSpPr>
          <p:nvPr>
            <p:ph type="title"/>
          </p:nvPr>
        </p:nvSpPr>
        <p:spPr>
          <a:xfrm>
            <a:off x="2901249" y="10318"/>
            <a:ext cx="6273934" cy="1325563"/>
          </a:xfrm>
        </p:spPr>
        <p:txBody>
          <a:bodyPr/>
          <a:lstStyle/>
          <a:p>
            <a:pPr algn="ctr"/>
            <a:r>
              <a:rPr lang="en-US" dirty="0"/>
              <a:t>InfoVis trustworthiness</a:t>
            </a:r>
            <a:endParaRPr lang="en-CA" dirty="0"/>
          </a:p>
        </p:txBody>
      </p:sp>
      <p:sp>
        <p:nvSpPr>
          <p:cNvPr id="3" name="Text Placeholder 2">
            <a:extLst>
              <a:ext uri="{FF2B5EF4-FFF2-40B4-BE49-F238E27FC236}">
                <a16:creationId xmlns:a16="http://schemas.microsoft.com/office/drawing/2014/main" id="{9959C082-09DC-4718-90B8-9575E176909E}"/>
              </a:ext>
            </a:extLst>
          </p:cNvPr>
          <p:cNvSpPr>
            <a:spLocks noGrp="1"/>
          </p:cNvSpPr>
          <p:nvPr>
            <p:ph type="body" idx="1"/>
          </p:nvPr>
        </p:nvSpPr>
        <p:spPr>
          <a:xfrm>
            <a:off x="104386" y="1082171"/>
            <a:ext cx="5890012" cy="823912"/>
          </a:xfrm>
          <a:solidFill>
            <a:schemeClr val="accent5">
              <a:lumMod val="20000"/>
              <a:lumOff val="80000"/>
            </a:schemeClr>
          </a:solidFill>
        </p:spPr>
        <p:txBody>
          <a:bodyPr>
            <a:normAutofit/>
          </a:bodyPr>
          <a:lstStyle/>
          <a:p>
            <a:pPr algn="ctr"/>
            <a:r>
              <a:rPr lang="en-US" sz="3200" dirty="0"/>
              <a:t>Information</a:t>
            </a:r>
            <a:endParaRPr lang="en-CA" sz="3200" dirty="0"/>
          </a:p>
        </p:txBody>
      </p:sp>
      <p:sp>
        <p:nvSpPr>
          <p:cNvPr id="4" name="Content Placeholder 3">
            <a:extLst>
              <a:ext uri="{FF2B5EF4-FFF2-40B4-BE49-F238E27FC236}">
                <a16:creationId xmlns:a16="http://schemas.microsoft.com/office/drawing/2014/main" id="{72EFB8EE-05DC-4E86-8617-1E3CEEC7B877}"/>
              </a:ext>
            </a:extLst>
          </p:cNvPr>
          <p:cNvSpPr>
            <a:spLocks noGrp="1"/>
          </p:cNvSpPr>
          <p:nvPr>
            <p:ph sz="half" idx="2"/>
          </p:nvPr>
        </p:nvSpPr>
        <p:spPr>
          <a:xfrm>
            <a:off x="192025" y="2091241"/>
            <a:ext cx="5802374" cy="3684588"/>
          </a:xfrm>
        </p:spPr>
        <p:txBody>
          <a:bodyPr>
            <a:noAutofit/>
          </a:bodyPr>
          <a:lstStyle/>
          <a:p>
            <a:r>
              <a:rPr lang="en-US" dirty="0"/>
              <a:t>accuracy (free from error)</a:t>
            </a:r>
          </a:p>
          <a:p>
            <a:r>
              <a:rPr lang="en-US" dirty="0"/>
              <a:t>currency (up-to-date)</a:t>
            </a:r>
          </a:p>
          <a:p>
            <a:r>
              <a:rPr lang="en-US" dirty="0"/>
              <a:t>coverage (completeness)</a:t>
            </a:r>
          </a:p>
          <a:p>
            <a:r>
              <a:rPr lang="en-US" dirty="0"/>
              <a:t>objectivity (unbiasedness, availability of multiple perspectives)</a:t>
            </a:r>
          </a:p>
          <a:p>
            <a:r>
              <a:rPr lang="en-US" dirty="0"/>
              <a:t>validity</a:t>
            </a:r>
          </a:p>
          <a:p>
            <a:r>
              <a:rPr lang="en-US" dirty="0"/>
              <a:t>predictability</a:t>
            </a:r>
            <a:endParaRPr lang="en-CA" dirty="0"/>
          </a:p>
        </p:txBody>
      </p:sp>
      <p:sp>
        <p:nvSpPr>
          <p:cNvPr id="5" name="Text Placeholder 4">
            <a:extLst>
              <a:ext uri="{FF2B5EF4-FFF2-40B4-BE49-F238E27FC236}">
                <a16:creationId xmlns:a16="http://schemas.microsoft.com/office/drawing/2014/main" id="{2B8C6DC4-F8D7-4F1E-8424-53D19310E388}"/>
              </a:ext>
            </a:extLst>
          </p:cNvPr>
          <p:cNvSpPr>
            <a:spLocks noGrp="1"/>
          </p:cNvSpPr>
          <p:nvPr>
            <p:ph type="body" sz="quarter" idx="3"/>
          </p:nvPr>
        </p:nvSpPr>
        <p:spPr>
          <a:xfrm>
            <a:off x="6217585" y="1082171"/>
            <a:ext cx="5870029" cy="823912"/>
          </a:xfrm>
          <a:solidFill>
            <a:schemeClr val="accent5">
              <a:lumMod val="20000"/>
              <a:lumOff val="80000"/>
            </a:schemeClr>
          </a:solidFill>
        </p:spPr>
        <p:txBody>
          <a:bodyPr>
            <a:normAutofit/>
          </a:bodyPr>
          <a:lstStyle/>
          <a:p>
            <a:pPr algn="ctr"/>
            <a:r>
              <a:rPr lang="en-US" sz="3200" dirty="0"/>
              <a:t>Visualization</a:t>
            </a:r>
            <a:endParaRPr lang="en-CA" sz="3200" dirty="0"/>
          </a:p>
        </p:txBody>
      </p:sp>
      <p:sp>
        <p:nvSpPr>
          <p:cNvPr id="6" name="Content Placeholder 5">
            <a:extLst>
              <a:ext uri="{FF2B5EF4-FFF2-40B4-BE49-F238E27FC236}">
                <a16:creationId xmlns:a16="http://schemas.microsoft.com/office/drawing/2014/main" id="{AF646DF3-C656-4474-A42F-EA32F347E6D3}"/>
              </a:ext>
            </a:extLst>
          </p:cNvPr>
          <p:cNvSpPr>
            <a:spLocks noGrp="1"/>
          </p:cNvSpPr>
          <p:nvPr>
            <p:ph sz="quarter" idx="4"/>
          </p:nvPr>
        </p:nvSpPr>
        <p:spPr>
          <a:xfrm>
            <a:off x="6082035" y="2091241"/>
            <a:ext cx="6005581" cy="3684588"/>
          </a:xfrm>
        </p:spPr>
        <p:txBody>
          <a:bodyPr>
            <a:noAutofit/>
          </a:bodyPr>
          <a:lstStyle/>
          <a:p>
            <a:r>
              <a:rPr lang="en-US" dirty="0"/>
              <a:t>inclusion of all relevant information</a:t>
            </a:r>
          </a:p>
          <a:p>
            <a:r>
              <a:rPr lang="en-US" dirty="0"/>
              <a:t>transparency about the underlying data and designers’ decisions about data, representation and interaction (</a:t>
            </a:r>
            <a:r>
              <a:rPr lang="en-US" dirty="0" err="1"/>
              <a:t>Dörk</a:t>
            </a:r>
            <a:r>
              <a:rPr lang="en-US" dirty="0"/>
              <a:t> et al., 2013)</a:t>
            </a:r>
          </a:p>
          <a:p>
            <a:r>
              <a:rPr lang="en-US" dirty="0"/>
              <a:t>design factors like usability and user experience (e.g. positive look and feel) (</a:t>
            </a:r>
            <a:r>
              <a:rPr lang="en-US" dirty="0" err="1"/>
              <a:t>Costante</a:t>
            </a:r>
            <a:r>
              <a:rPr lang="en-US" dirty="0"/>
              <a:t> et al., 2011)</a:t>
            </a:r>
            <a:endParaRPr lang="en-CA" dirty="0"/>
          </a:p>
          <a:p>
            <a:r>
              <a:rPr lang="en-US" dirty="0"/>
              <a:t>appropriate representation of uncertainty (debate)</a:t>
            </a:r>
          </a:p>
        </p:txBody>
      </p:sp>
      <p:pic>
        <p:nvPicPr>
          <p:cNvPr id="13" name="Picture 12">
            <a:extLst>
              <a:ext uri="{FF2B5EF4-FFF2-40B4-BE49-F238E27FC236}">
                <a16:creationId xmlns:a16="http://schemas.microsoft.com/office/drawing/2014/main" id="{A32EAC09-04F5-4858-9FC6-0E5FD1BCD7DC}"/>
              </a:ext>
            </a:extLst>
          </p:cNvPr>
          <p:cNvPicPr>
            <a:picLocks noChangeAspect="1"/>
          </p:cNvPicPr>
          <p:nvPr/>
        </p:nvPicPr>
        <p:blipFill>
          <a:blip r:embed="rId5"/>
          <a:stretch>
            <a:fillRect/>
          </a:stretch>
        </p:blipFill>
        <p:spPr>
          <a:xfrm>
            <a:off x="103280" y="1082171"/>
            <a:ext cx="990600" cy="828675"/>
          </a:xfrm>
          <a:prstGeom prst="rect">
            <a:avLst/>
          </a:prstGeom>
        </p:spPr>
      </p:pic>
      <p:pic>
        <p:nvPicPr>
          <p:cNvPr id="15" name="Picture 14">
            <a:extLst>
              <a:ext uri="{FF2B5EF4-FFF2-40B4-BE49-F238E27FC236}">
                <a16:creationId xmlns:a16="http://schemas.microsoft.com/office/drawing/2014/main" id="{81A12F9D-7BF4-4976-9A02-C9D2B4DE1375}"/>
              </a:ext>
            </a:extLst>
          </p:cNvPr>
          <p:cNvPicPr>
            <a:picLocks noChangeAspect="1"/>
          </p:cNvPicPr>
          <p:nvPr/>
        </p:nvPicPr>
        <p:blipFill>
          <a:blip r:embed="rId6"/>
          <a:stretch>
            <a:fillRect/>
          </a:stretch>
        </p:blipFill>
        <p:spPr>
          <a:xfrm>
            <a:off x="6217585" y="1077408"/>
            <a:ext cx="877277" cy="828675"/>
          </a:xfrm>
          <a:prstGeom prst="rect">
            <a:avLst/>
          </a:prstGeom>
        </p:spPr>
      </p:pic>
      <p:sp>
        <p:nvSpPr>
          <p:cNvPr id="16" name="Slide Number Placeholder 15">
            <a:extLst>
              <a:ext uri="{FF2B5EF4-FFF2-40B4-BE49-F238E27FC236}">
                <a16:creationId xmlns:a16="http://schemas.microsoft.com/office/drawing/2014/main" id="{06C1D030-417E-4D4D-AFCE-BC94104927CB}"/>
              </a:ext>
            </a:extLst>
          </p:cNvPr>
          <p:cNvSpPr>
            <a:spLocks noGrp="1"/>
          </p:cNvSpPr>
          <p:nvPr>
            <p:ph type="sldNum" sz="quarter" idx="12"/>
          </p:nvPr>
        </p:nvSpPr>
        <p:spPr/>
        <p:txBody>
          <a:bodyPr/>
          <a:lstStyle/>
          <a:p>
            <a:fld id="{2ED42203-5B7E-41E4-B51A-63306103ED81}" type="slidenum">
              <a:rPr lang="en-CA" smtClean="0"/>
              <a:t>11</a:t>
            </a:fld>
            <a:endParaRPr lang="en-CA"/>
          </a:p>
        </p:txBody>
      </p:sp>
      <p:pic>
        <p:nvPicPr>
          <p:cNvPr id="17" name="Audio 16">
            <a:hlinkClick r:id="" action="ppaction://media"/>
            <a:extLst>
              <a:ext uri="{FF2B5EF4-FFF2-40B4-BE49-F238E27FC236}">
                <a16:creationId xmlns:a16="http://schemas.microsoft.com/office/drawing/2014/main" id="{020D119C-225A-4CEF-9384-5F5880BD0A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17211422"/>
      </p:ext>
    </p:extLst>
  </p:cSld>
  <p:clrMapOvr>
    <a:masterClrMapping/>
  </p:clrMapOvr>
  <mc:AlternateContent xmlns:mc="http://schemas.openxmlformats.org/markup-compatibility/2006" xmlns:p14="http://schemas.microsoft.com/office/powerpoint/2010/main">
    <mc:Choice Requires="p14">
      <p:transition spd="slow" p14:dur="2000" advTm="94887"/>
    </mc:Choice>
    <mc:Fallback xmlns="">
      <p:transition spd="slow" advTm="94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098CB-38ED-42B9-A7D7-9822209D8CCC}"/>
              </a:ext>
            </a:extLst>
          </p:cNvPr>
          <p:cNvSpPr>
            <a:spLocks noGrp="1"/>
          </p:cNvSpPr>
          <p:nvPr>
            <p:ph type="title"/>
          </p:nvPr>
        </p:nvSpPr>
        <p:spPr>
          <a:xfrm>
            <a:off x="555434" y="208715"/>
            <a:ext cx="5991140" cy="1325563"/>
          </a:xfrm>
          <a:solidFill>
            <a:schemeClr val="accent5">
              <a:lumMod val="20000"/>
              <a:lumOff val="80000"/>
            </a:schemeClr>
          </a:solidFill>
        </p:spPr>
        <p:txBody>
          <a:bodyPr/>
          <a:lstStyle/>
          <a:p>
            <a:pPr algn="r"/>
            <a:r>
              <a:rPr lang="en-US" dirty="0"/>
              <a:t>Trust perceptions </a:t>
            </a:r>
            <a:endParaRPr lang="en-CA" dirty="0"/>
          </a:p>
        </p:txBody>
      </p:sp>
      <p:sp>
        <p:nvSpPr>
          <p:cNvPr id="4" name="Content Placeholder 3">
            <a:extLst>
              <a:ext uri="{FF2B5EF4-FFF2-40B4-BE49-F238E27FC236}">
                <a16:creationId xmlns:a16="http://schemas.microsoft.com/office/drawing/2014/main" id="{238EB23F-BDC6-402C-8833-04FF21F517BC}"/>
              </a:ext>
            </a:extLst>
          </p:cNvPr>
          <p:cNvSpPr>
            <a:spLocks noGrp="1"/>
          </p:cNvSpPr>
          <p:nvPr>
            <p:ph sz="half" idx="1"/>
          </p:nvPr>
        </p:nvSpPr>
        <p:spPr>
          <a:xfrm>
            <a:off x="555434" y="1798274"/>
            <a:ext cx="5991140" cy="5207168"/>
          </a:xfrm>
        </p:spPr>
        <p:txBody>
          <a:bodyPr>
            <a:normAutofit fontScale="92500" lnSpcReduction="10000"/>
          </a:bodyPr>
          <a:lstStyle/>
          <a:p>
            <a:r>
              <a:rPr lang="en-US" b="1" dirty="0"/>
              <a:t>Disposition to trust </a:t>
            </a:r>
            <a:r>
              <a:rPr lang="en-US" dirty="0"/>
              <a:t>information and visualization</a:t>
            </a:r>
          </a:p>
          <a:p>
            <a:r>
              <a:rPr lang="en-US" b="1" dirty="0"/>
              <a:t>Personality</a:t>
            </a:r>
            <a:r>
              <a:rPr lang="en-US" dirty="0"/>
              <a:t> traits (need for cognition vs emotion in information)</a:t>
            </a:r>
          </a:p>
          <a:p>
            <a:r>
              <a:rPr lang="en-US" b="1" dirty="0"/>
              <a:t>Context</a:t>
            </a:r>
            <a:r>
              <a:rPr lang="en-US" dirty="0"/>
              <a:t> of use</a:t>
            </a:r>
          </a:p>
          <a:p>
            <a:r>
              <a:rPr lang="en-US" b="1" dirty="0"/>
              <a:t>Prior</a:t>
            </a:r>
            <a:r>
              <a:rPr lang="en-US" dirty="0"/>
              <a:t> knowledge and attitudes on the topic</a:t>
            </a:r>
          </a:p>
          <a:p>
            <a:r>
              <a:rPr lang="en-US" b="1" dirty="0"/>
              <a:t>Intentions</a:t>
            </a:r>
            <a:r>
              <a:rPr lang="en-US" dirty="0"/>
              <a:t> and perceived </a:t>
            </a:r>
            <a:r>
              <a:rPr lang="en-US" b="1" dirty="0"/>
              <a:t>risk</a:t>
            </a:r>
          </a:p>
          <a:p>
            <a:r>
              <a:rPr lang="en-US" b="1" dirty="0"/>
              <a:t>Inconsistencies</a:t>
            </a:r>
            <a:r>
              <a:rPr lang="en-US" dirty="0"/>
              <a:t> and </a:t>
            </a:r>
            <a:r>
              <a:rPr lang="en-US" b="1" dirty="0"/>
              <a:t>lack of clarity</a:t>
            </a:r>
            <a:r>
              <a:rPr lang="en-US" dirty="0"/>
              <a:t> within a visualization</a:t>
            </a:r>
          </a:p>
          <a:p>
            <a:r>
              <a:rPr lang="en-US" b="1" dirty="0"/>
              <a:t>Coherence</a:t>
            </a:r>
            <a:r>
              <a:rPr lang="en-US" dirty="0"/>
              <a:t> within InfoVis, and between InfoVis and its title</a:t>
            </a:r>
            <a:endParaRPr lang="en-CA" dirty="0"/>
          </a:p>
        </p:txBody>
      </p:sp>
      <p:sp>
        <p:nvSpPr>
          <p:cNvPr id="7" name="Content Placeholder 6">
            <a:extLst>
              <a:ext uri="{FF2B5EF4-FFF2-40B4-BE49-F238E27FC236}">
                <a16:creationId xmlns:a16="http://schemas.microsoft.com/office/drawing/2014/main" id="{3DDEF033-3E47-453A-B92D-E6DF931CAB5D}"/>
              </a:ext>
            </a:extLst>
          </p:cNvPr>
          <p:cNvSpPr>
            <a:spLocks noGrp="1"/>
          </p:cNvSpPr>
          <p:nvPr>
            <p:ph sz="half" idx="2"/>
          </p:nvPr>
        </p:nvSpPr>
        <p:spPr>
          <a:xfrm>
            <a:off x="6906126" y="3901360"/>
            <a:ext cx="4447674" cy="1253570"/>
          </a:xfrm>
          <a:ln w="25400">
            <a:solidFill>
              <a:schemeClr val="accent1"/>
            </a:solidFill>
          </a:ln>
        </p:spPr>
        <p:txBody>
          <a:bodyPr>
            <a:normAutofit fontScale="92500" lnSpcReduction="10000"/>
          </a:bodyPr>
          <a:lstStyle/>
          <a:p>
            <a:pPr marL="0" indent="0" algn="ctr">
              <a:lnSpc>
                <a:spcPct val="160000"/>
              </a:lnSpc>
              <a:buNone/>
            </a:pPr>
            <a:r>
              <a:rPr lang="en-US" sz="1800" dirty="0" err="1"/>
              <a:t>Hullman</a:t>
            </a:r>
            <a:r>
              <a:rPr lang="en-US" sz="1800" dirty="0"/>
              <a:t> et al. (2011): “Visual difficulties” activate critical thinking and stimulate user to scrutinize a visualization. </a:t>
            </a:r>
            <a:endParaRPr lang="en-CA" sz="1800" dirty="0"/>
          </a:p>
        </p:txBody>
      </p:sp>
      <p:sp>
        <p:nvSpPr>
          <p:cNvPr id="8" name="Content Placeholder 6">
            <a:extLst>
              <a:ext uri="{FF2B5EF4-FFF2-40B4-BE49-F238E27FC236}">
                <a16:creationId xmlns:a16="http://schemas.microsoft.com/office/drawing/2014/main" id="{79FDB63B-5F78-4FA8-999E-23EE2E65F805}"/>
              </a:ext>
            </a:extLst>
          </p:cNvPr>
          <p:cNvSpPr txBox="1">
            <a:spLocks/>
          </p:cNvSpPr>
          <p:nvPr/>
        </p:nvSpPr>
        <p:spPr>
          <a:xfrm>
            <a:off x="6906126" y="5305325"/>
            <a:ext cx="4447674" cy="1479883"/>
          </a:xfrm>
          <a:prstGeom prst="rect">
            <a:avLst/>
          </a:prstGeom>
          <a:ln w="254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1700" dirty="0"/>
              <a:t>Kong et al. (2019): Misalignment of visualization and text affects understanding and credibility of information. </a:t>
            </a:r>
            <a:endParaRPr lang="en-CA" sz="1700" dirty="0"/>
          </a:p>
        </p:txBody>
      </p:sp>
      <p:cxnSp>
        <p:nvCxnSpPr>
          <p:cNvPr id="12" name="Straight Arrow Connector 11">
            <a:extLst>
              <a:ext uri="{FF2B5EF4-FFF2-40B4-BE49-F238E27FC236}">
                <a16:creationId xmlns:a16="http://schemas.microsoft.com/office/drawing/2014/main" id="{2BB6C34A-0B89-4591-8DF3-B51826819385}"/>
              </a:ext>
            </a:extLst>
          </p:cNvPr>
          <p:cNvCxnSpPr>
            <a:cxnSpLocks/>
            <a:endCxn id="7" idx="1"/>
          </p:cNvCxnSpPr>
          <p:nvPr/>
        </p:nvCxnSpPr>
        <p:spPr>
          <a:xfrm flipV="1">
            <a:off x="5285875" y="4528145"/>
            <a:ext cx="1620251" cy="47438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9AD67B7-E149-4372-8184-80720F79BA2A}"/>
              </a:ext>
            </a:extLst>
          </p:cNvPr>
          <p:cNvCxnSpPr>
            <a:cxnSpLocks/>
            <a:stCxn id="43" idx="5"/>
          </p:cNvCxnSpPr>
          <p:nvPr/>
        </p:nvCxnSpPr>
        <p:spPr>
          <a:xfrm>
            <a:off x="2191048" y="6076896"/>
            <a:ext cx="4715078" cy="446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6">
            <a:extLst>
              <a:ext uri="{FF2B5EF4-FFF2-40B4-BE49-F238E27FC236}">
                <a16:creationId xmlns:a16="http://schemas.microsoft.com/office/drawing/2014/main" id="{89697228-242F-46F1-B367-652444F83B26}"/>
              </a:ext>
            </a:extLst>
          </p:cNvPr>
          <p:cNvSpPr txBox="1">
            <a:spLocks/>
          </p:cNvSpPr>
          <p:nvPr/>
        </p:nvSpPr>
        <p:spPr>
          <a:xfrm>
            <a:off x="6906126" y="2002656"/>
            <a:ext cx="4447674" cy="1748309"/>
          </a:xfrm>
          <a:prstGeom prst="rect">
            <a:avLst/>
          </a:prstGeom>
          <a:ln w="25400">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1700" dirty="0"/>
              <a:t>Sprague and Tory (2012): Trust perception affects InfoVis use when the information is personally very relevant or a decision based on incorrect information would have a high cost.</a:t>
            </a:r>
            <a:endParaRPr lang="en-CA" sz="1700" dirty="0"/>
          </a:p>
        </p:txBody>
      </p:sp>
      <p:cxnSp>
        <p:nvCxnSpPr>
          <p:cNvPr id="22" name="Straight Arrow Connector 21">
            <a:extLst>
              <a:ext uri="{FF2B5EF4-FFF2-40B4-BE49-F238E27FC236}">
                <a16:creationId xmlns:a16="http://schemas.microsoft.com/office/drawing/2014/main" id="{B131386E-DD7E-43E8-9C9C-D7676C191600}"/>
              </a:ext>
            </a:extLst>
          </p:cNvPr>
          <p:cNvCxnSpPr>
            <a:cxnSpLocks/>
            <a:stCxn id="40" idx="7"/>
          </p:cNvCxnSpPr>
          <p:nvPr/>
        </p:nvCxnSpPr>
        <p:spPr>
          <a:xfrm flipV="1">
            <a:off x="4785375" y="3650810"/>
            <a:ext cx="2120751" cy="9328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D7D13BD-4868-46A8-A472-8301D602DF60}"/>
              </a:ext>
            </a:extLst>
          </p:cNvPr>
          <p:cNvSpPr txBox="1"/>
          <p:nvPr/>
        </p:nvSpPr>
        <p:spPr>
          <a:xfrm>
            <a:off x="8265695" y="1449204"/>
            <a:ext cx="1888958" cy="369332"/>
          </a:xfrm>
          <a:prstGeom prst="rect">
            <a:avLst/>
          </a:prstGeom>
          <a:noFill/>
        </p:spPr>
        <p:txBody>
          <a:bodyPr wrap="square" rtlCol="0">
            <a:spAutoFit/>
          </a:bodyPr>
          <a:lstStyle/>
          <a:p>
            <a:pPr algn="ctr"/>
            <a:r>
              <a:rPr lang="en-US" dirty="0"/>
              <a:t>Studies:</a:t>
            </a:r>
            <a:endParaRPr lang="en-CA" dirty="0"/>
          </a:p>
        </p:txBody>
      </p:sp>
      <p:pic>
        <p:nvPicPr>
          <p:cNvPr id="26" name="Picture 25">
            <a:extLst>
              <a:ext uri="{FF2B5EF4-FFF2-40B4-BE49-F238E27FC236}">
                <a16:creationId xmlns:a16="http://schemas.microsoft.com/office/drawing/2014/main" id="{80EC5D90-D11B-4516-A2EA-5FF270C27E5C}"/>
              </a:ext>
            </a:extLst>
          </p:cNvPr>
          <p:cNvPicPr>
            <a:picLocks noChangeAspect="1"/>
          </p:cNvPicPr>
          <p:nvPr/>
        </p:nvPicPr>
        <p:blipFill>
          <a:blip r:embed="rId5"/>
          <a:stretch>
            <a:fillRect/>
          </a:stretch>
        </p:blipFill>
        <p:spPr>
          <a:xfrm>
            <a:off x="838200" y="208715"/>
            <a:ext cx="1676400" cy="1400175"/>
          </a:xfrm>
          <a:prstGeom prst="rect">
            <a:avLst/>
          </a:prstGeom>
        </p:spPr>
      </p:pic>
      <p:sp>
        <p:nvSpPr>
          <p:cNvPr id="39" name="Slide Number Placeholder 38">
            <a:extLst>
              <a:ext uri="{FF2B5EF4-FFF2-40B4-BE49-F238E27FC236}">
                <a16:creationId xmlns:a16="http://schemas.microsoft.com/office/drawing/2014/main" id="{AF656970-733A-4E1D-B36E-13A8F0A7AD46}"/>
              </a:ext>
            </a:extLst>
          </p:cNvPr>
          <p:cNvSpPr>
            <a:spLocks noGrp="1"/>
          </p:cNvSpPr>
          <p:nvPr>
            <p:ph type="sldNum" sz="quarter" idx="12"/>
          </p:nvPr>
        </p:nvSpPr>
        <p:spPr/>
        <p:txBody>
          <a:bodyPr/>
          <a:lstStyle/>
          <a:p>
            <a:fld id="{2ED42203-5B7E-41E4-B51A-63306103ED81}" type="slidenum">
              <a:rPr lang="en-CA" smtClean="0"/>
              <a:t>12</a:t>
            </a:fld>
            <a:endParaRPr lang="en-CA"/>
          </a:p>
        </p:txBody>
      </p:sp>
      <p:sp>
        <p:nvSpPr>
          <p:cNvPr id="40" name="Oval 39">
            <a:extLst>
              <a:ext uri="{FF2B5EF4-FFF2-40B4-BE49-F238E27FC236}">
                <a16:creationId xmlns:a16="http://schemas.microsoft.com/office/drawing/2014/main" id="{9083661F-B720-4BA8-8CF4-B208E750C23F}"/>
              </a:ext>
            </a:extLst>
          </p:cNvPr>
          <p:cNvSpPr/>
          <p:nvPr/>
        </p:nvSpPr>
        <p:spPr>
          <a:xfrm>
            <a:off x="4252511" y="4528145"/>
            <a:ext cx="624289" cy="37890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a:extLst>
              <a:ext uri="{FF2B5EF4-FFF2-40B4-BE49-F238E27FC236}">
                <a16:creationId xmlns:a16="http://schemas.microsoft.com/office/drawing/2014/main" id="{63238CB2-526B-4C82-8ED5-2B6B5EE473EC}"/>
              </a:ext>
            </a:extLst>
          </p:cNvPr>
          <p:cNvSpPr/>
          <p:nvPr/>
        </p:nvSpPr>
        <p:spPr>
          <a:xfrm>
            <a:off x="3543300" y="4907050"/>
            <a:ext cx="1931670" cy="55391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Oval 42">
            <a:extLst>
              <a:ext uri="{FF2B5EF4-FFF2-40B4-BE49-F238E27FC236}">
                <a16:creationId xmlns:a16="http://schemas.microsoft.com/office/drawing/2014/main" id="{A20B3F40-7E04-4D2B-978E-F462FA58DEA0}"/>
              </a:ext>
            </a:extLst>
          </p:cNvPr>
          <p:cNvSpPr/>
          <p:nvPr/>
        </p:nvSpPr>
        <p:spPr>
          <a:xfrm>
            <a:off x="838200" y="5679879"/>
            <a:ext cx="1584960" cy="46513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5" name="Audio 44">
            <a:hlinkClick r:id="" action="ppaction://media"/>
            <a:extLst>
              <a:ext uri="{FF2B5EF4-FFF2-40B4-BE49-F238E27FC236}">
                <a16:creationId xmlns:a16="http://schemas.microsoft.com/office/drawing/2014/main" id="{AD732B76-E26B-449B-B9DB-FE73CB9774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79519249"/>
      </p:ext>
    </p:extLst>
  </p:cSld>
  <p:clrMapOvr>
    <a:masterClrMapping/>
  </p:clrMapOvr>
  <mc:AlternateContent xmlns:mc="http://schemas.openxmlformats.org/markup-compatibility/2006" xmlns:p14="http://schemas.microsoft.com/office/powerpoint/2010/main">
    <mc:Choice Requires="p14">
      <p:transition spd="slow" p14:dur="2000" advTm="147411"/>
    </mc:Choice>
    <mc:Fallback xmlns="">
      <p:transition spd="slow" advTm="147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2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2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3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Rectangle 3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5759A-9CCD-46B0-9CB1-F8E2F90BAF04}"/>
              </a:ext>
            </a:extLst>
          </p:cNvPr>
          <p:cNvSpPr>
            <a:spLocks noGrp="1"/>
          </p:cNvSpPr>
          <p:nvPr>
            <p:ph type="title"/>
          </p:nvPr>
        </p:nvSpPr>
        <p:spPr>
          <a:xfrm>
            <a:off x="586478" y="1683756"/>
            <a:ext cx="3115265" cy="2396359"/>
          </a:xfrm>
        </p:spPr>
        <p:txBody>
          <a:bodyPr anchor="b">
            <a:normAutofit/>
          </a:bodyPr>
          <a:lstStyle/>
          <a:p>
            <a:pPr algn="r"/>
            <a:r>
              <a:rPr lang="en-US" sz="3100" dirty="0">
                <a:solidFill>
                  <a:srgbClr val="FFFFFF"/>
                </a:solidFill>
              </a:rPr>
              <a:t>How we decide to put trust in an InfoVis:</a:t>
            </a:r>
            <a:endParaRPr lang="en-CA" sz="3100" dirty="0">
              <a:solidFill>
                <a:srgbClr val="FFFFFF"/>
              </a:solidFill>
            </a:endParaRPr>
          </a:p>
        </p:txBody>
      </p:sp>
      <p:graphicFrame>
        <p:nvGraphicFramePr>
          <p:cNvPr id="5" name="Content Placeholder 2">
            <a:extLst>
              <a:ext uri="{FF2B5EF4-FFF2-40B4-BE49-F238E27FC236}">
                <a16:creationId xmlns:a16="http://schemas.microsoft.com/office/drawing/2014/main" id="{E8C97D00-559D-461D-8109-E2869B627AA7}"/>
              </a:ext>
            </a:extLst>
          </p:cNvPr>
          <p:cNvGraphicFramePr>
            <a:graphicFrameLocks noGrp="1"/>
          </p:cNvGraphicFramePr>
          <p:nvPr>
            <p:ph idx="1"/>
            <p:extLst>
              <p:ext uri="{D42A27DB-BD31-4B8C-83A1-F6EECF244321}">
                <p14:modId xmlns:p14="http://schemas.microsoft.com/office/powerpoint/2010/main" val="424058513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2375D2CB-E9A8-4659-B8FC-1E8CE8C97CB5}"/>
              </a:ext>
            </a:extLst>
          </p:cNvPr>
          <p:cNvSpPr txBox="1"/>
          <p:nvPr/>
        </p:nvSpPr>
        <p:spPr>
          <a:xfrm>
            <a:off x="8576022" y="6204360"/>
            <a:ext cx="2995863" cy="369332"/>
          </a:xfrm>
          <a:prstGeom prst="rect">
            <a:avLst/>
          </a:prstGeom>
          <a:noFill/>
        </p:spPr>
        <p:txBody>
          <a:bodyPr wrap="square" rtlCol="0">
            <a:spAutoFit/>
          </a:bodyPr>
          <a:lstStyle/>
          <a:p>
            <a:pPr algn="r"/>
            <a:r>
              <a:rPr lang="en-US" dirty="0"/>
              <a:t>Kelton et al. (2008)</a:t>
            </a:r>
            <a:endParaRPr lang="en-CA" dirty="0"/>
          </a:p>
        </p:txBody>
      </p:sp>
      <p:sp>
        <p:nvSpPr>
          <p:cNvPr id="6" name="Slide Number Placeholder 5">
            <a:extLst>
              <a:ext uri="{FF2B5EF4-FFF2-40B4-BE49-F238E27FC236}">
                <a16:creationId xmlns:a16="http://schemas.microsoft.com/office/drawing/2014/main" id="{6588205A-B6B9-464C-9ADE-740B06C88E52}"/>
              </a:ext>
            </a:extLst>
          </p:cNvPr>
          <p:cNvSpPr>
            <a:spLocks noGrp="1"/>
          </p:cNvSpPr>
          <p:nvPr>
            <p:ph type="sldNum" sz="quarter" idx="12"/>
          </p:nvPr>
        </p:nvSpPr>
        <p:spPr/>
        <p:txBody>
          <a:bodyPr/>
          <a:lstStyle/>
          <a:p>
            <a:fld id="{2ED42203-5B7E-41E4-B51A-63306103ED81}" type="slidenum">
              <a:rPr lang="en-CA" smtClean="0"/>
              <a:t>13</a:t>
            </a:fld>
            <a:endParaRPr lang="en-CA"/>
          </a:p>
        </p:txBody>
      </p:sp>
      <p:pic>
        <p:nvPicPr>
          <p:cNvPr id="7" name="Audio 6">
            <a:hlinkClick r:id="" action="ppaction://media"/>
            <a:extLst>
              <a:ext uri="{FF2B5EF4-FFF2-40B4-BE49-F238E27FC236}">
                <a16:creationId xmlns:a16="http://schemas.microsoft.com/office/drawing/2014/main" id="{49FD3746-6C02-4ED6-A42C-1BB7AE99D9A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76629146"/>
      </p:ext>
    </p:extLst>
  </p:cSld>
  <p:clrMapOvr>
    <a:masterClrMapping/>
  </p:clrMapOvr>
  <mc:AlternateContent xmlns:mc="http://schemas.openxmlformats.org/markup-compatibility/2006" xmlns:p14="http://schemas.microsoft.com/office/powerpoint/2010/main">
    <mc:Choice Requires="p14">
      <p:transition spd="slow" p14:dur="2000" advTm="53854"/>
    </mc:Choice>
    <mc:Fallback xmlns="">
      <p:transition spd="slow" advTm="53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1E63FE-E68E-4D09-9A89-063F8ABCD6D0}"/>
              </a:ext>
            </a:extLst>
          </p:cNvPr>
          <p:cNvPicPr>
            <a:picLocks noChangeAspect="1"/>
          </p:cNvPicPr>
          <p:nvPr/>
        </p:nvPicPr>
        <p:blipFill>
          <a:blip r:embed="rId5"/>
          <a:stretch>
            <a:fillRect/>
          </a:stretch>
        </p:blipFill>
        <p:spPr>
          <a:xfrm>
            <a:off x="643467" y="907203"/>
            <a:ext cx="10905066" cy="5043592"/>
          </a:xfrm>
          <a:prstGeom prst="rect">
            <a:avLst/>
          </a:prstGeom>
        </p:spPr>
      </p:pic>
      <p:sp>
        <p:nvSpPr>
          <p:cNvPr id="5" name="TextBox 4">
            <a:extLst>
              <a:ext uri="{FF2B5EF4-FFF2-40B4-BE49-F238E27FC236}">
                <a16:creationId xmlns:a16="http://schemas.microsoft.com/office/drawing/2014/main" id="{7F9807CE-FBDC-47E1-BA29-316DC9FF1A4E}"/>
              </a:ext>
            </a:extLst>
          </p:cNvPr>
          <p:cNvSpPr txBox="1"/>
          <p:nvPr/>
        </p:nvSpPr>
        <p:spPr>
          <a:xfrm>
            <a:off x="4505740" y="6348857"/>
            <a:ext cx="7066146" cy="369332"/>
          </a:xfrm>
          <a:prstGeom prst="rect">
            <a:avLst/>
          </a:prstGeom>
          <a:noFill/>
        </p:spPr>
        <p:txBody>
          <a:bodyPr wrap="square" rtlCol="0">
            <a:spAutoFit/>
          </a:bodyPr>
          <a:lstStyle/>
          <a:p>
            <a:pPr algn="r"/>
            <a:r>
              <a:rPr lang="en-US" dirty="0"/>
              <a:t>Sacha et al. (2016)</a:t>
            </a:r>
            <a:endParaRPr lang="en-CA" dirty="0"/>
          </a:p>
        </p:txBody>
      </p:sp>
      <p:pic>
        <p:nvPicPr>
          <p:cNvPr id="7" name="Picture 6">
            <a:extLst>
              <a:ext uri="{FF2B5EF4-FFF2-40B4-BE49-F238E27FC236}">
                <a16:creationId xmlns:a16="http://schemas.microsoft.com/office/drawing/2014/main" id="{4439B368-A955-4DE5-82E6-3F29A1DF062F}"/>
              </a:ext>
            </a:extLst>
          </p:cNvPr>
          <p:cNvPicPr>
            <a:picLocks noChangeAspect="1"/>
          </p:cNvPicPr>
          <p:nvPr/>
        </p:nvPicPr>
        <p:blipFill>
          <a:blip r:embed="rId6"/>
          <a:stretch>
            <a:fillRect/>
          </a:stretch>
        </p:blipFill>
        <p:spPr>
          <a:xfrm>
            <a:off x="5221149" y="257432"/>
            <a:ext cx="2080799" cy="949491"/>
          </a:xfrm>
          <a:prstGeom prst="rect">
            <a:avLst/>
          </a:prstGeom>
        </p:spPr>
      </p:pic>
      <p:sp>
        <p:nvSpPr>
          <p:cNvPr id="8" name="Slide Number Placeholder 7">
            <a:extLst>
              <a:ext uri="{FF2B5EF4-FFF2-40B4-BE49-F238E27FC236}">
                <a16:creationId xmlns:a16="http://schemas.microsoft.com/office/drawing/2014/main" id="{5785529A-5253-444F-B57D-F26BBE9B063C}"/>
              </a:ext>
            </a:extLst>
          </p:cNvPr>
          <p:cNvSpPr>
            <a:spLocks noGrp="1"/>
          </p:cNvSpPr>
          <p:nvPr>
            <p:ph type="sldNum" sz="quarter" idx="12"/>
          </p:nvPr>
        </p:nvSpPr>
        <p:spPr/>
        <p:txBody>
          <a:bodyPr/>
          <a:lstStyle/>
          <a:p>
            <a:fld id="{2ED42203-5B7E-41E4-B51A-63306103ED81}" type="slidenum">
              <a:rPr lang="en-CA" smtClean="0"/>
              <a:t>14</a:t>
            </a:fld>
            <a:endParaRPr lang="en-CA"/>
          </a:p>
        </p:txBody>
      </p:sp>
      <p:pic>
        <p:nvPicPr>
          <p:cNvPr id="9" name="Audio 8">
            <a:hlinkClick r:id="" action="ppaction://media"/>
            <a:extLst>
              <a:ext uri="{FF2B5EF4-FFF2-40B4-BE49-F238E27FC236}">
                <a16:creationId xmlns:a16="http://schemas.microsoft.com/office/drawing/2014/main" id="{38EAAB71-32DD-41F5-A375-318493AB7C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95266481"/>
      </p:ext>
    </p:extLst>
  </p:cSld>
  <p:clrMapOvr>
    <a:masterClrMapping/>
  </p:clrMapOvr>
  <mc:AlternateContent xmlns:mc="http://schemas.openxmlformats.org/markup-compatibility/2006" xmlns:p14="http://schemas.microsoft.com/office/powerpoint/2010/main">
    <mc:Choice Requires="p14">
      <p:transition spd="slow" p14:dur="2000" advTm="140027"/>
    </mc:Choice>
    <mc:Fallback xmlns="">
      <p:transition spd="slow" advTm="140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2D21F23-B354-44BA-A996-8EEF15098A2C}"/>
              </a:ext>
            </a:extLst>
          </p:cNvPr>
          <p:cNvSpPr>
            <a:spLocks noGrp="1"/>
          </p:cNvSpPr>
          <p:nvPr>
            <p:ph type="title"/>
          </p:nvPr>
        </p:nvSpPr>
        <p:spPr>
          <a:xfrm>
            <a:off x="686834" y="1153572"/>
            <a:ext cx="3200400" cy="4461163"/>
          </a:xfrm>
        </p:spPr>
        <p:txBody>
          <a:bodyPr>
            <a:normAutofit/>
          </a:bodyPr>
          <a:lstStyle/>
          <a:p>
            <a:r>
              <a:rPr lang="en-US">
                <a:solidFill>
                  <a:srgbClr val="FFFFFF"/>
                </a:solidFill>
              </a:rPr>
              <a:t>Take-home messages</a:t>
            </a:r>
            <a:endParaRPr lang="en-CA">
              <a:solidFill>
                <a:srgbClr val="FFFFFF"/>
              </a:solidFill>
            </a:endParaRP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A9C28011-A4CB-4B93-87C4-E1FEF9E96B07}"/>
              </a:ext>
            </a:extLst>
          </p:cNvPr>
          <p:cNvSpPr>
            <a:spLocks noGrp="1"/>
          </p:cNvSpPr>
          <p:nvPr>
            <p:ph idx="1"/>
          </p:nvPr>
        </p:nvSpPr>
        <p:spPr>
          <a:xfrm>
            <a:off x="4447308" y="591344"/>
            <a:ext cx="6906491" cy="5585619"/>
          </a:xfrm>
        </p:spPr>
        <p:txBody>
          <a:bodyPr anchor="ctr">
            <a:normAutofit/>
          </a:bodyPr>
          <a:lstStyle/>
          <a:p>
            <a:r>
              <a:rPr lang="en-US" dirty="0"/>
              <a:t>Many factors determine trustworthiness of an InfoVis, user perceptions and whether the InfoVis will evoke user trust and consequent use of the InfoVis</a:t>
            </a:r>
          </a:p>
          <a:p>
            <a:r>
              <a:rPr lang="en-US" dirty="0"/>
              <a:t>Remember that trust in information (systems, visualization, </a:t>
            </a:r>
            <a:r>
              <a:rPr lang="en-US" dirty="0" err="1"/>
              <a:t>etc</a:t>
            </a:r>
            <a:r>
              <a:rPr lang="en-US" dirty="0"/>
              <a:t>) is often situational and dynamic</a:t>
            </a:r>
          </a:p>
          <a:p>
            <a:r>
              <a:rPr lang="en-US" dirty="0"/>
              <a:t>When developing an InfoVis:</a:t>
            </a:r>
          </a:p>
          <a:p>
            <a:pPr lvl="1"/>
            <a:r>
              <a:rPr lang="en-US" dirty="0"/>
              <a:t>Reflect on the uncertainties in data and model</a:t>
            </a:r>
          </a:p>
          <a:p>
            <a:pPr lvl="1"/>
            <a:r>
              <a:rPr lang="en-US" dirty="0"/>
              <a:t>Keep your users in mind</a:t>
            </a:r>
          </a:p>
          <a:p>
            <a:pPr lvl="1"/>
            <a:r>
              <a:rPr lang="en-US" dirty="0"/>
              <a:t>Represent appropriate level of uncertainty</a:t>
            </a:r>
          </a:p>
        </p:txBody>
      </p:sp>
      <p:sp>
        <p:nvSpPr>
          <p:cNvPr id="7" name="Slide Number Placeholder 6">
            <a:extLst>
              <a:ext uri="{FF2B5EF4-FFF2-40B4-BE49-F238E27FC236}">
                <a16:creationId xmlns:a16="http://schemas.microsoft.com/office/drawing/2014/main" id="{8D64DABE-131D-474C-AC1A-77570B04CB3E}"/>
              </a:ext>
            </a:extLst>
          </p:cNvPr>
          <p:cNvSpPr>
            <a:spLocks noGrp="1"/>
          </p:cNvSpPr>
          <p:nvPr>
            <p:ph type="sldNum" sz="quarter" idx="12"/>
          </p:nvPr>
        </p:nvSpPr>
        <p:spPr/>
        <p:txBody>
          <a:bodyPr/>
          <a:lstStyle/>
          <a:p>
            <a:fld id="{2ED42203-5B7E-41E4-B51A-63306103ED81}" type="slidenum">
              <a:rPr lang="en-CA" smtClean="0"/>
              <a:t>15</a:t>
            </a:fld>
            <a:endParaRPr lang="en-CA"/>
          </a:p>
        </p:txBody>
      </p:sp>
      <p:pic>
        <p:nvPicPr>
          <p:cNvPr id="8" name="Audio 7">
            <a:hlinkClick r:id="" action="ppaction://media"/>
            <a:extLst>
              <a:ext uri="{FF2B5EF4-FFF2-40B4-BE49-F238E27FC236}">
                <a16:creationId xmlns:a16="http://schemas.microsoft.com/office/drawing/2014/main" id="{4A076B1D-544E-48C5-B8CD-D79B38F50D1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54333768"/>
      </p:ext>
    </p:extLst>
  </p:cSld>
  <p:clrMapOvr>
    <a:masterClrMapping/>
  </p:clrMapOvr>
  <mc:AlternateContent xmlns:mc="http://schemas.openxmlformats.org/markup-compatibility/2006" xmlns:p14="http://schemas.microsoft.com/office/powerpoint/2010/main">
    <mc:Choice Requires="p14">
      <p:transition spd="slow" p14:dur="2000" advTm="87897"/>
    </mc:Choice>
    <mc:Fallback xmlns="">
      <p:transition spd="slow" advTm="87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94D2-1826-44E1-AE80-6D2CE23DDCCA}"/>
              </a:ext>
            </a:extLst>
          </p:cNvPr>
          <p:cNvSpPr>
            <a:spLocks noGrp="1"/>
          </p:cNvSpPr>
          <p:nvPr>
            <p:ph type="title"/>
          </p:nvPr>
        </p:nvSpPr>
        <p:spPr>
          <a:xfrm>
            <a:off x="838200" y="0"/>
            <a:ext cx="10515600" cy="1325563"/>
          </a:xfrm>
        </p:spPr>
        <p:txBody>
          <a:bodyPr>
            <a:normAutofit/>
          </a:bodyPr>
          <a:lstStyle/>
          <a:p>
            <a:r>
              <a:rPr lang="en-US" sz="3600" dirty="0"/>
              <a:t>References</a:t>
            </a:r>
            <a:endParaRPr lang="en-CA" sz="3600" dirty="0"/>
          </a:p>
        </p:txBody>
      </p:sp>
      <p:sp>
        <p:nvSpPr>
          <p:cNvPr id="3" name="Content Placeholder 2">
            <a:extLst>
              <a:ext uri="{FF2B5EF4-FFF2-40B4-BE49-F238E27FC236}">
                <a16:creationId xmlns:a16="http://schemas.microsoft.com/office/drawing/2014/main" id="{1920BCB9-A5A2-41CD-AE43-EEA94FF31DCB}"/>
              </a:ext>
            </a:extLst>
          </p:cNvPr>
          <p:cNvSpPr>
            <a:spLocks noGrp="1"/>
          </p:cNvSpPr>
          <p:nvPr>
            <p:ph idx="1"/>
          </p:nvPr>
        </p:nvSpPr>
        <p:spPr>
          <a:xfrm>
            <a:off x="838200" y="782054"/>
            <a:ext cx="10515600" cy="5931568"/>
          </a:xfrm>
        </p:spPr>
        <p:txBody>
          <a:bodyPr>
            <a:normAutofit fontScale="92500" lnSpcReduction="20000"/>
          </a:bodyPr>
          <a:lstStyle/>
          <a:p>
            <a:endParaRPr lang="en-US" dirty="0"/>
          </a:p>
          <a:p>
            <a:r>
              <a:rPr lang="en-US" dirty="0" err="1"/>
              <a:t>Costante</a:t>
            </a:r>
            <a:r>
              <a:rPr lang="en-US" dirty="0"/>
              <a:t>, E., Den Hartog, J., Petkovic, M. (2011). On-line trust perception: What really matters. In </a:t>
            </a:r>
            <a:r>
              <a:rPr lang="en-US" i="1" dirty="0"/>
              <a:t>2011 1st Workshop on Socio-Technical Aspects in Security and Trust (STAST),</a:t>
            </a:r>
            <a:r>
              <a:rPr lang="en-US" dirty="0"/>
              <a:t> IEEE, pp. 52– 59. </a:t>
            </a:r>
          </a:p>
          <a:p>
            <a:r>
              <a:rPr lang="en-US" dirty="0" err="1"/>
              <a:t>Dörk</a:t>
            </a:r>
            <a:r>
              <a:rPr lang="en-US" dirty="0"/>
              <a:t>, M., Feng, P., Collins, C., </a:t>
            </a:r>
            <a:r>
              <a:rPr lang="en-US" dirty="0" err="1"/>
              <a:t>Carpendale</a:t>
            </a:r>
            <a:r>
              <a:rPr lang="en-US" dirty="0"/>
              <a:t>, S. (2013). Critical </a:t>
            </a:r>
            <a:r>
              <a:rPr lang="en-US" dirty="0" err="1"/>
              <a:t>infovis</a:t>
            </a:r>
            <a:r>
              <a:rPr lang="en-US" dirty="0"/>
              <a:t>: exploring the politics of visualization. In </a:t>
            </a:r>
            <a:r>
              <a:rPr lang="en-US" i="1" dirty="0"/>
              <a:t>CHI’13 Ex- tended Abstracts on Human Factors in Computing Systems</a:t>
            </a:r>
            <a:r>
              <a:rPr lang="en-US" dirty="0"/>
              <a:t>, ACM, pp. 2189–2198. </a:t>
            </a:r>
          </a:p>
          <a:p>
            <a:r>
              <a:rPr lang="en-US" dirty="0" err="1"/>
              <a:t>Hullman</a:t>
            </a:r>
            <a:r>
              <a:rPr lang="en-US" dirty="0"/>
              <a:t>, J., Adar, E., Shah, P. (2011). Benefitting </a:t>
            </a:r>
            <a:r>
              <a:rPr lang="en-US" dirty="0" err="1"/>
              <a:t>infovis</a:t>
            </a:r>
            <a:r>
              <a:rPr lang="en-US" dirty="0"/>
              <a:t> with visual difficulties. </a:t>
            </a:r>
            <a:r>
              <a:rPr lang="en-US" i="1" dirty="0"/>
              <a:t>IEEE Transactions on Visualization and Computer Graphics 17</a:t>
            </a:r>
            <a:r>
              <a:rPr lang="en-US" dirty="0"/>
              <a:t>(12), 2213–2222</a:t>
            </a:r>
          </a:p>
          <a:p>
            <a:r>
              <a:rPr lang="en-US" dirty="0"/>
              <a:t>Kelton K., Fleischmann, K. R., Wallace, W. A. (2008). Trust in digital information. </a:t>
            </a:r>
            <a:r>
              <a:rPr lang="en-US" i="1" dirty="0"/>
              <a:t>Journal of the American Society for Information Science and Technology 59</a:t>
            </a:r>
            <a:r>
              <a:rPr lang="en-US" dirty="0"/>
              <a:t>(3), 363–374.</a:t>
            </a:r>
          </a:p>
          <a:p>
            <a:r>
              <a:rPr lang="en-US" dirty="0"/>
              <a:t>Kong, H., Liu, Z., </a:t>
            </a:r>
            <a:r>
              <a:rPr lang="en-US" dirty="0" err="1"/>
              <a:t>Karahalios</a:t>
            </a:r>
            <a:r>
              <a:rPr lang="en-US" dirty="0"/>
              <a:t>, K. (2019). Trust and recall of information across varying degrees of title-visualization misalignment. In </a:t>
            </a:r>
            <a:r>
              <a:rPr lang="en-US" i="1" dirty="0"/>
              <a:t>CHI</a:t>
            </a:r>
            <a:r>
              <a:rPr lang="en-US" dirty="0"/>
              <a:t> </a:t>
            </a:r>
            <a:r>
              <a:rPr lang="en-US" i="1" dirty="0"/>
              <a:t>2019</a:t>
            </a:r>
            <a:r>
              <a:rPr lang="en-US" dirty="0"/>
              <a:t>.</a:t>
            </a:r>
          </a:p>
          <a:p>
            <a:r>
              <a:rPr lang="en-CA" dirty="0" err="1"/>
              <a:t>MacEachren</a:t>
            </a:r>
            <a:r>
              <a:rPr lang="en-CA" dirty="0"/>
              <a:t>, A. M., Roth, R. E., O’Brien, J., Li, B., </a:t>
            </a:r>
            <a:r>
              <a:rPr lang="en-CA" dirty="0" err="1"/>
              <a:t>Swingley</a:t>
            </a:r>
            <a:r>
              <a:rPr lang="en-CA" dirty="0"/>
              <a:t>, D., </a:t>
            </a:r>
            <a:r>
              <a:rPr lang="en-CA" dirty="0" err="1"/>
              <a:t>Gahegan</a:t>
            </a:r>
            <a:r>
              <a:rPr lang="en-CA" dirty="0"/>
              <a:t>, M. (2012). Visual semiotics amp; uncertainty visualization: An empirical study. </a:t>
            </a:r>
            <a:r>
              <a:rPr lang="en-CA" i="1" dirty="0"/>
              <a:t>IEEE Transactions on Visualization and Computer Graphics 18</a:t>
            </a:r>
            <a:r>
              <a:rPr lang="en-CA" dirty="0"/>
              <a:t>, 2496–2505.</a:t>
            </a:r>
          </a:p>
        </p:txBody>
      </p:sp>
      <p:sp>
        <p:nvSpPr>
          <p:cNvPr id="6" name="Slide Number Placeholder 5">
            <a:extLst>
              <a:ext uri="{FF2B5EF4-FFF2-40B4-BE49-F238E27FC236}">
                <a16:creationId xmlns:a16="http://schemas.microsoft.com/office/drawing/2014/main" id="{400FC1B7-D8BD-44EB-A376-32DA964B6CAA}"/>
              </a:ext>
            </a:extLst>
          </p:cNvPr>
          <p:cNvSpPr>
            <a:spLocks noGrp="1"/>
          </p:cNvSpPr>
          <p:nvPr>
            <p:ph type="sldNum" sz="quarter" idx="12"/>
          </p:nvPr>
        </p:nvSpPr>
        <p:spPr/>
        <p:txBody>
          <a:bodyPr/>
          <a:lstStyle/>
          <a:p>
            <a:fld id="{2ED42203-5B7E-41E4-B51A-63306103ED81}" type="slidenum">
              <a:rPr lang="en-CA" smtClean="0"/>
              <a:t>16</a:t>
            </a:fld>
            <a:endParaRPr lang="en-CA"/>
          </a:p>
        </p:txBody>
      </p:sp>
      <p:pic>
        <p:nvPicPr>
          <p:cNvPr id="7" name="Audio 6">
            <a:hlinkClick r:id="" action="ppaction://media"/>
            <a:extLst>
              <a:ext uri="{FF2B5EF4-FFF2-40B4-BE49-F238E27FC236}">
                <a16:creationId xmlns:a16="http://schemas.microsoft.com/office/drawing/2014/main" id="{7200C45A-8F4F-4E04-B17F-38CFE7C2D2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66846041"/>
      </p:ext>
    </p:extLst>
  </p:cSld>
  <p:clrMapOvr>
    <a:masterClrMapping/>
  </p:clrMapOvr>
  <mc:AlternateContent xmlns:mc="http://schemas.openxmlformats.org/markup-compatibility/2006" xmlns:p14="http://schemas.microsoft.com/office/powerpoint/2010/main">
    <mc:Choice Requires="p14">
      <p:transition spd="slow" p14:dur="2000" advTm="4770"/>
    </mc:Choice>
    <mc:Fallback xmlns="">
      <p:transition spd="slow" advTm="4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94D2-1826-44E1-AE80-6D2CE23DDCCA}"/>
              </a:ext>
            </a:extLst>
          </p:cNvPr>
          <p:cNvSpPr>
            <a:spLocks noGrp="1"/>
          </p:cNvSpPr>
          <p:nvPr>
            <p:ph type="title"/>
          </p:nvPr>
        </p:nvSpPr>
        <p:spPr>
          <a:xfrm>
            <a:off x="838200" y="0"/>
            <a:ext cx="10515600" cy="1325563"/>
          </a:xfrm>
        </p:spPr>
        <p:txBody>
          <a:bodyPr>
            <a:normAutofit/>
          </a:bodyPr>
          <a:lstStyle/>
          <a:p>
            <a:r>
              <a:rPr lang="en-US" sz="3600" dirty="0"/>
              <a:t>References</a:t>
            </a:r>
            <a:endParaRPr lang="en-CA" sz="3600" dirty="0"/>
          </a:p>
        </p:txBody>
      </p:sp>
      <p:sp>
        <p:nvSpPr>
          <p:cNvPr id="3" name="Content Placeholder 2">
            <a:extLst>
              <a:ext uri="{FF2B5EF4-FFF2-40B4-BE49-F238E27FC236}">
                <a16:creationId xmlns:a16="http://schemas.microsoft.com/office/drawing/2014/main" id="{1920BCB9-A5A2-41CD-AE43-EEA94FF31DCB}"/>
              </a:ext>
            </a:extLst>
          </p:cNvPr>
          <p:cNvSpPr>
            <a:spLocks noGrp="1"/>
          </p:cNvSpPr>
          <p:nvPr>
            <p:ph idx="1"/>
          </p:nvPr>
        </p:nvSpPr>
        <p:spPr>
          <a:xfrm>
            <a:off x="838200" y="782054"/>
            <a:ext cx="10515600" cy="5931568"/>
          </a:xfrm>
        </p:spPr>
        <p:txBody>
          <a:bodyPr>
            <a:normAutofit fontScale="92500" lnSpcReduction="10000"/>
          </a:bodyPr>
          <a:lstStyle/>
          <a:p>
            <a:endParaRPr lang="en-US" dirty="0"/>
          </a:p>
          <a:p>
            <a:r>
              <a:rPr lang="en-US" dirty="0"/>
              <a:t>Marsh, S., Dibben, M. R. (2005). Trust, untrust, distrust and mistrust– an exploration of the dark(er) side. In </a:t>
            </a:r>
            <a:r>
              <a:rPr lang="en-US" i="1" dirty="0"/>
              <a:t>International Conference on Trust Management</a:t>
            </a:r>
            <a:r>
              <a:rPr lang="en-US" dirty="0"/>
              <a:t>, Springer, pp. 17–33</a:t>
            </a:r>
          </a:p>
          <a:p>
            <a:r>
              <a:rPr lang="en-US" dirty="0">
                <a:effectLst/>
              </a:rPr>
              <a:t>Mayer, R. C., Davis, J. H., &amp; </a:t>
            </a:r>
            <a:r>
              <a:rPr lang="en-US" dirty="0" err="1">
                <a:effectLst/>
              </a:rPr>
              <a:t>Schoorman</a:t>
            </a:r>
            <a:r>
              <a:rPr lang="en-US" dirty="0">
                <a:effectLst/>
              </a:rPr>
              <a:t>, F. D. (1995). An Integrative Model Of Organizational Trust. </a:t>
            </a:r>
            <a:r>
              <a:rPr lang="en-US" i="1" dirty="0">
                <a:effectLst/>
              </a:rPr>
              <a:t>Academy of Management Review</a:t>
            </a:r>
            <a:r>
              <a:rPr lang="en-US" dirty="0">
                <a:effectLst/>
              </a:rPr>
              <a:t>, </a:t>
            </a:r>
            <a:r>
              <a:rPr lang="en-US" i="1" dirty="0">
                <a:effectLst/>
              </a:rPr>
              <a:t>20</a:t>
            </a:r>
            <a:r>
              <a:rPr lang="en-US" dirty="0">
                <a:effectLst/>
              </a:rPr>
              <a:t>(3), 709–734. https://doi.org/10.5465/amr.1995.9508080335</a:t>
            </a:r>
          </a:p>
          <a:p>
            <a:r>
              <a:rPr lang="en-CA" dirty="0">
                <a:effectLst/>
              </a:rPr>
              <a:t>Mayr, E., Hynek, N., </a:t>
            </a:r>
            <a:r>
              <a:rPr lang="en-CA" dirty="0" err="1">
                <a:effectLst/>
              </a:rPr>
              <a:t>Salisu</a:t>
            </a:r>
            <a:r>
              <a:rPr lang="en-CA" dirty="0">
                <a:effectLst/>
              </a:rPr>
              <a:t>, S., &amp; </a:t>
            </a:r>
            <a:r>
              <a:rPr lang="en-CA" dirty="0" err="1">
                <a:effectLst/>
              </a:rPr>
              <a:t>Windhager</a:t>
            </a:r>
            <a:r>
              <a:rPr lang="en-CA" dirty="0">
                <a:effectLst/>
              </a:rPr>
              <a:t>, F. (2019). Trust in Information Visualization. </a:t>
            </a:r>
            <a:r>
              <a:rPr lang="en-CA" i="1" dirty="0" err="1">
                <a:effectLst/>
              </a:rPr>
              <a:t>EuroVis</a:t>
            </a:r>
            <a:r>
              <a:rPr lang="en-CA" i="1" dirty="0">
                <a:effectLst/>
              </a:rPr>
              <a:t> Workshop on Trustworthy Visualization (</a:t>
            </a:r>
            <a:r>
              <a:rPr lang="en-CA" i="1" dirty="0" err="1">
                <a:effectLst/>
              </a:rPr>
              <a:t>TrustVis</a:t>
            </a:r>
            <a:r>
              <a:rPr lang="en-CA" i="1" dirty="0">
                <a:effectLst/>
              </a:rPr>
              <a:t>). </a:t>
            </a:r>
            <a:r>
              <a:rPr lang="en-CA" i="1" dirty="0" err="1">
                <a:effectLst/>
              </a:rPr>
              <a:t>Eurographics</a:t>
            </a:r>
            <a:r>
              <a:rPr lang="en-CA" i="1" dirty="0">
                <a:effectLst/>
              </a:rPr>
              <a:t> Proceedings.</a:t>
            </a:r>
            <a:r>
              <a:rPr lang="en-CA" dirty="0">
                <a:effectLst/>
              </a:rPr>
              <a:t> </a:t>
            </a:r>
            <a:r>
              <a:rPr lang="en-CA" dirty="0">
                <a:effectLst/>
                <a:hlinkClick r:id="rId4"/>
              </a:rPr>
              <a:t>https://doi.org/10.2312/trvis.20191187</a:t>
            </a:r>
            <a:endParaRPr lang="en-CA" dirty="0">
              <a:effectLst/>
            </a:endParaRPr>
          </a:p>
          <a:p>
            <a:r>
              <a:rPr lang="en-US" dirty="0">
                <a:effectLst/>
              </a:rPr>
              <a:t>Sacha, D., </a:t>
            </a:r>
            <a:r>
              <a:rPr lang="en-US" dirty="0" err="1">
                <a:effectLst/>
              </a:rPr>
              <a:t>Senarantne</a:t>
            </a:r>
            <a:r>
              <a:rPr lang="en-US" dirty="0">
                <a:effectLst/>
              </a:rPr>
              <a:t>, H., Kwon, B. C., Ellis, G., </a:t>
            </a:r>
            <a:r>
              <a:rPr lang="en-US" dirty="0" err="1">
                <a:effectLst/>
              </a:rPr>
              <a:t>Keim</a:t>
            </a:r>
            <a:r>
              <a:rPr lang="en-US" dirty="0">
                <a:effectLst/>
              </a:rPr>
              <a:t>, D. A. (2016). The role of uncertainty, awareness, and trust in visual analytics. </a:t>
            </a:r>
            <a:r>
              <a:rPr lang="en-US" i="1" dirty="0">
                <a:effectLst/>
              </a:rPr>
              <a:t>IEEE transactions on visualization and computer graphics 22</a:t>
            </a:r>
            <a:r>
              <a:rPr lang="en-US" dirty="0"/>
              <a:t>(</a:t>
            </a:r>
            <a:r>
              <a:rPr lang="en-US" dirty="0">
                <a:effectLst/>
              </a:rPr>
              <a:t>1), 240–249.</a:t>
            </a:r>
          </a:p>
          <a:p>
            <a:r>
              <a:rPr lang="en-US" dirty="0">
                <a:effectLst/>
              </a:rPr>
              <a:t>Sprague, D., Tory, M. (2012). Exploring how and why people use visualizations in casual contexts: Modeling user goals and regulated motivations. </a:t>
            </a:r>
            <a:r>
              <a:rPr lang="en-US" i="1" dirty="0">
                <a:effectLst/>
              </a:rPr>
              <a:t>Information Visualization 11</a:t>
            </a:r>
            <a:r>
              <a:rPr lang="en-US" dirty="0">
                <a:effectLst/>
              </a:rPr>
              <a:t>(2), 106–123.</a:t>
            </a:r>
            <a:endParaRPr lang="en-CA" dirty="0">
              <a:effectLst/>
            </a:endParaRPr>
          </a:p>
          <a:p>
            <a:endParaRPr lang="en-CA" dirty="0"/>
          </a:p>
        </p:txBody>
      </p:sp>
      <p:sp>
        <p:nvSpPr>
          <p:cNvPr id="4" name="Slide Number Placeholder 3">
            <a:extLst>
              <a:ext uri="{FF2B5EF4-FFF2-40B4-BE49-F238E27FC236}">
                <a16:creationId xmlns:a16="http://schemas.microsoft.com/office/drawing/2014/main" id="{E69636ED-8EB4-409D-8243-2F713193E24B}"/>
              </a:ext>
            </a:extLst>
          </p:cNvPr>
          <p:cNvSpPr>
            <a:spLocks noGrp="1"/>
          </p:cNvSpPr>
          <p:nvPr>
            <p:ph type="sldNum" sz="quarter" idx="12"/>
          </p:nvPr>
        </p:nvSpPr>
        <p:spPr/>
        <p:txBody>
          <a:bodyPr/>
          <a:lstStyle/>
          <a:p>
            <a:fld id="{2ED42203-5B7E-41E4-B51A-63306103ED81}" type="slidenum">
              <a:rPr lang="en-CA" smtClean="0"/>
              <a:t>17</a:t>
            </a:fld>
            <a:endParaRPr lang="en-CA"/>
          </a:p>
        </p:txBody>
      </p:sp>
      <p:pic>
        <p:nvPicPr>
          <p:cNvPr id="5" name="Audio 4">
            <a:hlinkClick r:id="" action="ppaction://media"/>
            <a:extLst>
              <a:ext uri="{FF2B5EF4-FFF2-40B4-BE49-F238E27FC236}">
                <a16:creationId xmlns:a16="http://schemas.microsoft.com/office/drawing/2014/main" id="{CB9A41E5-4058-46E6-B91B-9A89257EF3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280210"/>
      </p:ext>
    </p:extLst>
  </p:cSld>
  <p:clrMapOvr>
    <a:masterClrMapping/>
  </p:clrMapOvr>
  <mc:AlternateContent xmlns:mc="http://schemas.openxmlformats.org/markup-compatibility/2006" xmlns:p14="http://schemas.microsoft.com/office/powerpoint/2010/main">
    <mc:Choice Requires="p14">
      <p:transition spd="slow" p14:dur="2000" advTm="4014"/>
    </mc:Choice>
    <mc:Fallback xmlns="">
      <p:transition spd="slow" advTm="4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B65E9E-9BD7-4CC1-B787-65BDFB0CF2DE}"/>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Objectives</a:t>
            </a:r>
            <a:endParaRPr lang="en-CA"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E347DDE-D414-48A7-8310-65E7366015EB}"/>
              </a:ext>
            </a:extLst>
          </p:cNvPr>
          <p:cNvSpPr>
            <a:spLocks noGrp="1"/>
          </p:cNvSpPr>
          <p:nvPr>
            <p:ph idx="1"/>
          </p:nvPr>
        </p:nvSpPr>
        <p:spPr>
          <a:xfrm>
            <a:off x="4167272" y="591344"/>
            <a:ext cx="7753382" cy="5585619"/>
          </a:xfrm>
        </p:spPr>
        <p:txBody>
          <a:bodyPr anchor="ctr">
            <a:normAutofit/>
          </a:bodyPr>
          <a:lstStyle/>
          <a:p>
            <a:pPr marL="514350" indent="-514350">
              <a:buFont typeface="+mj-lt"/>
              <a:buAutoNum type="arabicPeriod"/>
            </a:pPr>
            <a:r>
              <a:rPr lang="en-US" sz="2600" b="1" dirty="0"/>
              <a:t>Trust</a:t>
            </a:r>
            <a:r>
              <a:rPr lang="en-US" sz="2600" dirty="0"/>
              <a:t> and </a:t>
            </a:r>
            <a:r>
              <a:rPr lang="en-US" sz="2600" b="1" dirty="0"/>
              <a:t>mistrust</a:t>
            </a:r>
            <a:r>
              <a:rPr lang="en-US" sz="2600" dirty="0"/>
              <a:t> in information visualization</a:t>
            </a:r>
          </a:p>
          <a:p>
            <a:pPr marL="514350" indent="-514350">
              <a:buFont typeface="+mj-lt"/>
              <a:buAutoNum type="arabicPeriod"/>
            </a:pPr>
            <a:r>
              <a:rPr lang="en-US" sz="2600" dirty="0"/>
              <a:t>Role of </a:t>
            </a:r>
            <a:r>
              <a:rPr lang="en-US" sz="2600" b="1" dirty="0"/>
              <a:t>risk</a:t>
            </a:r>
            <a:r>
              <a:rPr lang="en-US" sz="2600" dirty="0"/>
              <a:t> </a:t>
            </a:r>
          </a:p>
          <a:p>
            <a:pPr marL="514350" indent="-514350">
              <a:buFont typeface="+mj-lt"/>
              <a:buAutoNum type="arabicPeriod"/>
            </a:pPr>
            <a:r>
              <a:rPr lang="en-US" sz="2600" dirty="0"/>
              <a:t>Visual Analytics: Trust as visualization of </a:t>
            </a:r>
            <a:r>
              <a:rPr lang="en-US" sz="2600" b="1" dirty="0"/>
              <a:t>uncertainty</a:t>
            </a:r>
          </a:p>
          <a:p>
            <a:pPr marL="514350" indent="-514350">
              <a:buFont typeface="+mj-lt"/>
              <a:buAutoNum type="arabicPeriod"/>
            </a:pPr>
            <a:r>
              <a:rPr lang="en-US" sz="2600" dirty="0"/>
              <a:t>(Mis)Trust in InfoVis = Trustworthiness of InfoVis + Trust Perception of User</a:t>
            </a:r>
          </a:p>
          <a:p>
            <a:pPr marL="514350" indent="-514350">
              <a:buFont typeface="+mj-lt"/>
              <a:buAutoNum type="arabicPeriod"/>
            </a:pPr>
            <a:r>
              <a:rPr lang="en-US" sz="2600" b="1" dirty="0"/>
              <a:t>Trustworthiness</a:t>
            </a:r>
            <a:r>
              <a:rPr lang="en-US" sz="2600" dirty="0"/>
              <a:t> of information and visualization</a:t>
            </a:r>
          </a:p>
          <a:p>
            <a:pPr marL="514350" indent="-514350">
              <a:buFont typeface="+mj-lt"/>
              <a:buAutoNum type="arabicPeriod"/>
            </a:pPr>
            <a:r>
              <a:rPr lang="en-US" sz="2600" dirty="0"/>
              <a:t>What influences user’s </a:t>
            </a:r>
            <a:r>
              <a:rPr lang="en-US" sz="2600" b="1" dirty="0"/>
              <a:t>trust perception</a:t>
            </a:r>
          </a:p>
          <a:p>
            <a:pPr marL="514350" indent="-514350">
              <a:buFont typeface="+mj-lt"/>
              <a:buAutoNum type="arabicPeriod"/>
            </a:pPr>
            <a:r>
              <a:rPr lang="en-US" sz="2600" b="1" dirty="0"/>
              <a:t>Trust calibration </a:t>
            </a:r>
            <a:r>
              <a:rPr lang="en-US" sz="2600" dirty="0"/>
              <a:t>process</a:t>
            </a:r>
          </a:p>
          <a:p>
            <a:pPr marL="514350" indent="-514350">
              <a:buFont typeface="+mj-lt"/>
              <a:buAutoNum type="arabicPeriod"/>
            </a:pPr>
            <a:r>
              <a:rPr lang="en-US" sz="2600" dirty="0"/>
              <a:t>Take-home messages</a:t>
            </a:r>
            <a:endParaRPr lang="en-CA" sz="2600" dirty="0"/>
          </a:p>
        </p:txBody>
      </p:sp>
      <p:sp>
        <p:nvSpPr>
          <p:cNvPr id="4" name="Rectangle 3">
            <a:extLst>
              <a:ext uri="{FF2B5EF4-FFF2-40B4-BE49-F238E27FC236}">
                <a16:creationId xmlns:a16="http://schemas.microsoft.com/office/drawing/2014/main" id="{F5FD5DBE-A0BA-4861-A326-500D9E54F9DF}"/>
              </a:ext>
            </a:extLst>
          </p:cNvPr>
          <p:cNvSpPr/>
          <p:nvPr/>
        </p:nvSpPr>
        <p:spPr>
          <a:xfrm>
            <a:off x="4571020" y="2743199"/>
            <a:ext cx="7349634" cy="82867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Slide Number Placeholder 4">
            <a:extLst>
              <a:ext uri="{FF2B5EF4-FFF2-40B4-BE49-F238E27FC236}">
                <a16:creationId xmlns:a16="http://schemas.microsoft.com/office/drawing/2014/main" id="{0BD9D3A4-54CA-44B2-909F-57282BAA6358}"/>
              </a:ext>
            </a:extLst>
          </p:cNvPr>
          <p:cNvSpPr>
            <a:spLocks noGrp="1"/>
          </p:cNvSpPr>
          <p:nvPr>
            <p:ph type="sldNum" sz="quarter" idx="12"/>
          </p:nvPr>
        </p:nvSpPr>
        <p:spPr/>
        <p:txBody>
          <a:bodyPr/>
          <a:lstStyle/>
          <a:p>
            <a:fld id="{2ED42203-5B7E-41E4-B51A-63306103ED81}" type="slidenum">
              <a:rPr lang="en-CA" smtClean="0"/>
              <a:t>2</a:t>
            </a:fld>
            <a:endParaRPr lang="en-CA"/>
          </a:p>
        </p:txBody>
      </p:sp>
      <p:pic>
        <p:nvPicPr>
          <p:cNvPr id="7" name="Audio 6">
            <a:hlinkClick r:id="" action="ppaction://media"/>
            <a:extLst>
              <a:ext uri="{FF2B5EF4-FFF2-40B4-BE49-F238E27FC236}">
                <a16:creationId xmlns:a16="http://schemas.microsoft.com/office/drawing/2014/main" id="{74626DF9-0CB3-48FA-B364-DFF4AF9199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41664176"/>
      </p:ext>
    </p:extLst>
  </p:cSld>
  <p:clrMapOvr>
    <a:masterClrMapping/>
  </p:clrMapOvr>
  <mc:AlternateContent xmlns:mc="http://schemas.openxmlformats.org/markup-compatibility/2006" xmlns:p14="http://schemas.microsoft.com/office/powerpoint/2010/main">
    <mc:Choice Requires="p14">
      <p:transition spd="slow" p14:dur="2000" advTm="80769"/>
    </mc:Choice>
    <mc:Fallback xmlns="">
      <p:transition spd="slow" advTm="80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00F6189-A3E4-4840-814F-2CF5186BF8B6}"/>
              </a:ext>
            </a:extLst>
          </p:cNvPr>
          <p:cNvSpPr>
            <a:spLocks noGrp="1"/>
          </p:cNvSpPr>
          <p:nvPr>
            <p:ph type="title"/>
          </p:nvPr>
        </p:nvSpPr>
        <p:spPr>
          <a:xfrm>
            <a:off x="1047280" y="759805"/>
            <a:ext cx="10306520" cy="1325563"/>
          </a:xfrm>
        </p:spPr>
        <p:txBody>
          <a:bodyPr>
            <a:normAutofit/>
          </a:bodyPr>
          <a:lstStyle/>
          <a:p>
            <a:r>
              <a:rPr lang="en-US" sz="4000" b="1" dirty="0">
                <a:solidFill>
                  <a:srgbClr val="FFFFFF"/>
                </a:solidFill>
              </a:rPr>
              <a:t>Trust in interpersonal relationships</a:t>
            </a:r>
            <a:r>
              <a:rPr lang="en-US" sz="4000" dirty="0">
                <a:solidFill>
                  <a:srgbClr val="FFFFFF"/>
                </a:solidFill>
              </a:rPr>
              <a:t> </a:t>
            </a:r>
            <a:endParaRPr lang="en-CA" sz="4000" dirty="0">
              <a:solidFill>
                <a:srgbClr val="FFFFFF"/>
              </a:solidFill>
            </a:endParaRPr>
          </a:p>
        </p:txBody>
      </p:sp>
      <p:sp>
        <p:nvSpPr>
          <p:cNvPr id="3" name="Content Placeholder 2">
            <a:extLst>
              <a:ext uri="{FF2B5EF4-FFF2-40B4-BE49-F238E27FC236}">
                <a16:creationId xmlns:a16="http://schemas.microsoft.com/office/drawing/2014/main" id="{2375E06F-1F15-4C75-9497-66DD2D4D9182}"/>
              </a:ext>
            </a:extLst>
          </p:cNvPr>
          <p:cNvSpPr>
            <a:spLocks noGrp="1"/>
          </p:cNvSpPr>
          <p:nvPr>
            <p:ph idx="1"/>
          </p:nvPr>
        </p:nvSpPr>
        <p:spPr>
          <a:xfrm>
            <a:off x="1290704" y="2494450"/>
            <a:ext cx="9655592" cy="3563159"/>
          </a:xfrm>
        </p:spPr>
        <p:txBody>
          <a:bodyPr>
            <a:normAutofit/>
          </a:bodyPr>
          <a:lstStyle/>
          <a:p>
            <a:pPr marL="0" indent="0">
              <a:buNone/>
            </a:pPr>
            <a:r>
              <a:rPr lang="en-US" sz="3200" dirty="0"/>
              <a:t>“the </a:t>
            </a:r>
            <a:r>
              <a:rPr lang="en-US" sz="3200" b="1" dirty="0"/>
              <a:t>willingness of a party to be vulnerable </a:t>
            </a:r>
            <a:r>
              <a:rPr lang="en-US" sz="3200" dirty="0"/>
              <a:t>to the actions of another party based on the expectation that the other will perform a particular action important to the trustor, irrespective of the ability to monitor or control that other party” (Mayer, Davis and </a:t>
            </a:r>
            <a:r>
              <a:rPr lang="en-US" sz="3200" dirty="0" err="1"/>
              <a:t>Schoorman</a:t>
            </a:r>
            <a:r>
              <a:rPr lang="en-US" sz="3200" dirty="0"/>
              <a:t>, 1995, p.712)</a:t>
            </a:r>
            <a:endParaRPr lang="en-CA" sz="3200" dirty="0"/>
          </a:p>
        </p:txBody>
      </p:sp>
      <p:sp>
        <p:nvSpPr>
          <p:cNvPr id="4" name="Slide Number Placeholder 3">
            <a:extLst>
              <a:ext uri="{FF2B5EF4-FFF2-40B4-BE49-F238E27FC236}">
                <a16:creationId xmlns:a16="http://schemas.microsoft.com/office/drawing/2014/main" id="{58DDFCA2-D201-44A0-A812-57900843D583}"/>
              </a:ext>
            </a:extLst>
          </p:cNvPr>
          <p:cNvSpPr>
            <a:spLocks noGrp="1"/>
          </p:cNvSpPr>
          <p:nvPr>
            <p:ph type="sldNum" sz="quarter" idx="12"/>
          </p:nvPr>
        </p:nvSpPr>
        <p:spPr/>
        <p:txBody>
          <a:bodyPr/>
          <a:lstStyle/>
          <a:p>
            <a:fld id="{2ED42203-5B7E-41E4-B51A-63306103ED81}" type="slidenum">
              <a:rPr lang="en-CA" smtClean="0"/>
              <a:t>3</a:t>
            </a:fld>
            <a:endParaRPr lang="en-CA"/>
          </a:p>
        </p:txBody>
      </p:sp>
      <p:pic>
        <p:nvPicPr>
          <p:cNvPr id="5" name="Audio 4">
            <a:hlinkClick r:id="" action="ppaction://media"/>
            <a:extLst>
              <a:ext uri="{FF2B5EF4-FFF2-40B4-BE49-F238E27FC236}">
                <a16:creationId xmlns:a16="http://schemas.microsoft.com/office/drawing/2014/main" id="{99DFA8B9-1301-473F-9545-F2E6A7AC09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7563603"/>
      </p:ext>
    </p:extLst>
  </p:cSld>
  <p:clrMapOvr>
    <a:masterClrMapping/>
  </p:clrMapOvr>
  <mc:AlternateContent xmlns:mc="http://schemas.openxmlformats.org/markup-compatibility/2006" xmlns:p14="http://schemas.microsoft.com/office/powerpoint/2010/main">
    <mc:Choice Requires="p14">
      <p:transition spd="slow" p14:dur="2000" advTm="56341"/>
    </mc:Choice>
    <mc:Fallback xmlns="">
      <p:transition spd="slow" advTm="56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00F6189-A3E4-4840-814F-2CF5186BF8B6}"/>
              </a:ext>
            </a:extLst>
          </p:cNvPr>
          <p:cNvSpPr>
            <a:spLocks noGrp="1"/>
          </p:cNvSpPr>
          <p:nvPr>
            <p:ph type="title"/>
          </p:nvPr>
        </p:nvSpPr>
        <p:spPr>
          <a:xfrm>
            <a:off x="1047280" y="759805"/>
            <a:ext cx="10306520" cy="1325563"/>
          </a:xfrm>
        </p:spPr>
        <p:txBody>
          <a:bodyPr>
            <a:normAutofit/>
          </a:bodyPr>
          <a:lstStyle/>
          <a:p>
            <a:r>
              <a:rPr lang="en-US" sz="4000" b="1" dirty="0">
                <a:solidFill>
                  <a:srgbClr val="FFFFFF"/>
                </a:solidFill>
              </a:rPr>
              <a:t>Trust</a:t>
            </a:r>
            <a:r>
              <a:rPr lang="en-US" sz="4000" dirty="0">
                <a:solidFill>
                  <a:srgbClr val="FFFFFF"/>
                </a:solidFill>
              </a:rPr>
              <a:t> </a:t>
            </a:r>
            <a:r>
              <a:rPr lang="en-US" sz="4000" b="1" dirty="0">
                <a:solidFill>
                  <a:srgbClr val="FFFFFF"/>
                </a:solidFill>
              </a:rPr>
              <a:t>in information visualization</a:t>
            </a:r>
            <a:endParaRPr lang="en-CA" sz="4000" dirty="0">
              <a:solidFill>
                <a:srgbClr val="FFFFFF"/>
              </a:solidFill>
            </a:endParaRPr>
          </a:p>
        </p:txBody>
      </p:sp>
      <p:sp>
        <p:nvSpPr>
          <p:cNvPr id="3" name="Content Placeholder 2">
            <a:extLst>
              <a:ext uri="{FF2B5EF4-FFF2-40B4-BE49-F238E27FC236}">
                <a16:creationId xmlns:a16="http://schemas.microsoft.com/office/drawing/2014/main" id="{2375E06F-1F15-4C75-9497-66DD2D4D9182}"/>
              </a:ext>
            </a:extLst>
          </p:cNvPr>
          <p:cNvSpPr>
            <a:spLocks noGrp="1"/>
          </p:cNvSpPr>
          <p:nvPr>
            <p:ph idx="1"/>
          </p:nvPr>
        </p:nvSpPr>
        <p:spPr>
          <a:xfrm>
            <a:off x="1290704" y="2494450"/>
            <a:ext cx="4376170" cy="3563159"/>
          </a:xfrm>
        </p:spPr>
        <p:txBody>
          <a:bodyPr>
            <a:normAutofit/>
          </a:bodyPr>
          <a:lstStyle/>
          <a:p>
            <a:pPr marL="0" indent="0">
              <a:buNone/>
            </a:pPr>
            <a:r>
              <a:rPr lang="en-US" sz="3200" dirty="0"/>
              <a:t>“the user’s implicit or explicit tendency to </a:t>
            </a:r>
            <a:r>
              <a:rPr lang="en-US" sz="3200" b="1" dirty="0"/>
              <a:t>rely</a:t>
            </a:r>
            <a:r>
              <a:rPr lang="en-US" sz="3200" dirty="0"/>
              <a:t> on a visualization and to </a:t>
            </a:r>
            <a:r>
              <a:rPr lang="en-US" sz="3200" b="1" dirty="0"/>
              <a:t>build</a:t>
            </a:r>
            <a:r>
              <a:rPr lang="en-US" sz="3200" dirty="0"/>
              <a:t> on the information displayed” (Mayr et al., 2019, p.25)</a:t>
            </a:r>
            <a:endParaRPr lang="en-CA" sz="3200" dirty="0"/>
          </a:p>
        </p:txBody>
      </p:sp>
      <p:pic>
        <p:nvPicPr>
          <p:cNvPr id="1026" name="Picture 2" descr="See the source image">
            <a:extLst>
              <a:ext uri="{FF2B5EF4-FFF2-40B4-BE49-F238E27FC236}">
                <a16:creationId xmlns:a16="http://schemas.microsoft.com/office/drawing/2014/main" id="{B069ACAB-3CFE-4D6A-AF68-B2EBF08253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4" r="6172" b="2"/>
          <a:stretch/>
        </p:blipFill>
        <p:spPr bwMode="auto">
          <a:xfrm>
            <a:off x="6098892" y="2492376"/>
            <a:ext cx="4802404" cy="356337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EB1EDD1-9F76-416A-840E-E61E521C7DB1}"/>
              </a:ext>
            </a:extLst>
          </p:cNvPr>
          <p:cNvSpPr>
            <a:spLocks noGrp="1"/>
          </p:cNvSpPr>
          <p:nvPr>
            <p:ph type="sldNum" sz="quarter" idx="12"/>
          </p:nvPr>
        </p:nvSpPr>
        <p:spPr/>
        <p:txBody>
          <a:bodyPr/>
          <a:lstStyle/>
          <a:p>
            <a:fld id="{2ED42203-5B7E-41E4-B51A-63306103ED81}" type="slidenum">
              <a:rPr lang="en-CA" smtClean="0"/>
              <a:t>4</a:t>
            </a:fld>
            <a:endParaRPr lang="en-CA"/>
          </a:p>
        </p:txBody>
      </p:sp>
      <p:pic>
        <p:nvPicPr>
          <p:cNvPr id="5" name="Audio 4">
            <a:hlinkClick r:id="" action="ppaction://media"/>
            <a:extLst>
              <a:ext uri="{FF2B5EF4-FFF2-40B4-BE49-F238E27FC236}">
                <a16:creationId xmlns:a16="http://schemas.microsoft.com/office/drawing/2014/main" id="{B2E2AD0D-9B1F-433C-8DBE-22E4BF1FD3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30328472"/>
      </p:ext>
    </p:extLst>
  </p:cSld>
  <p:clrMapOvr>
    <a:masterClrMapping/>
  </p:clrMapOvr>
  <mc:AlternateContent xmlns:mc="http://schemas.openxmlformats.org/markup-compatibility/2006" xmlns:p14="http://schemas.microsoft.com/office/powerpoint/2010/main">
    <mc:Choice Requires="p14">
      <p:transition spd="slow" p14:dur="2000" advTm="23276"/>
    </mc:Choice>
    <mc:Fallback xmlns="">
      <p:transition spd="slow" advTm="23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00F6189-A3E4-4840-814F-2CF5186BF8B6}"/>
              </a:ext>
            </a:extLst>
          </p:cNvPr>
          <p:cNvSpPr>
            <a:spLocks noGrp="1"/>
          </p:cNvSpPr>
          <p:nvPr>
            <p:ph type="title"/>
          </p:nvPr>
        </p:nvSpPr>
        <p:spPr>
          <a:xfrm>
            <a:off x="640079" y="2053641"/>
            <a:ext cx="3669161" cy="2760098"/>
          </a:xfrm>
        </p:spPr>
        <p:txBody>
          <a:bodyPr>
            <a:normAutofit/>
          </a:bodyPr>
          <a:lstStyle/>
          <a:p>
            <a:r>
              <a:rPr lang="en-US" b="1">
                <a:solidFill>
                  <a:srgbClr val="FFFFFF"/>
                </a:solidFill>
              </a:rPr>
              <a:t>Mistrust</a:t>
            </a:r>
            <a:endParaRPr lang="en-CA">
              <a:solidFill>
                <a:srgbClr val="FFFFFF"/>
              </a:solidFill>
            </a:endParaRPr>
          </a:p>
        </p:txBody>
      </p:sp>
      <p:sp>
        <p:nvSpPr>
          <p:cNvPr id="3" name="Content Placeholder 2">
            <a:extLst>
              <a:ext uri="{FF2B5EF4-FFF2-40B4-BE49-F238E27FC236}">
                <a16:creationId xmlns:a16="http://schemas.microsoft.com/office/drawing/2014/main" id="{2375E06F-1F15-4C75-9497-66DD2D4D9182}"/>
              </a:ext>
            </a:extLst>
          </p:cNvPr>
          <p:cNvSpPr>
            <a:spLocks noGrp="1"/>
          </p:cNvSpPr>
          <p:nvPr>
            <p:ph idx="1"/>
          </p:nvPr>
        </p:nvSpPr>
        <p:spPr>
          <a:xfrm>
            <a:off x="6090573" y="801866"/>
            <a:ext cx="5461347" cy="5230634"/>
          </a:xfrm>
        </p:spPr>
        <p:txBody>
          <a:bodyPr anchor="ctr">
            <a:normAutofit/>
          </a:bodyPr>
          <a:lstStyle/>
          <a:p>
            <a:pPr marL="0" indent="0">
              <a:buNone/>
            </a:pPr>
            <a:r>
              <a:rPr lang="en-US" sz="3200" dirty="0">
                <a:solidFill>
                  <a:srgbClr val="000000"/>
                </a:solidFill>
              </a:rPr>
              <a:t>Placement of trust into information visualization, where it turns out to be </a:t>
            </a:r>
            <a:r>
              <a:rPr lang="en-US" sz="3200" b="1" dirty="0">
                <a:solidFill>
                  <a:srgbClr val="000000"/>
                </a:solidFill>
              </a:rPr>
              <a:t>not justified</a:t>
            </a:r>
            <a:r>
              <a:rPr lang="en-US" sz="3200" dirty="0">
                <a:solidFill>
                  <a:srgbClr val="000000"/>
                </a:solidFill>
              </a:rPr>
              <a:t>, due to the information being </a:t>
            </a:r>
            <a:r>
              <a:rPr lang="en-US" sz="3200" b="1" dirty="0">
                <a:solidFill>
                  <a:srgbClr val="000000"/>
                </a:solidFill>
              </a:rPr>
              <a:t>outdated</a:t>
            </a:r>
            <a:r>
              <a:rPr lang="en-US" sz="3200" dirty="0">
                <a:solidFill>
                  <a:srgbClr val="000000"/>
                </a:solidFill>
              </a:rPr>
              <a:t>, represented in a </a:t>
            </a:r>
            <a:r>
              <a:rPr lang="en-US" sz="3200" b="1" dirty="0">
                <a:solidFill>
                  <a:srgbClr val="000000"/>
                </a:solidFill>
              </a:rPr>
              <a:t>misleading</a:t>
            </a:r>
            <a:r>
              <a:rPr lang="en-US" sz="3200" dirty="0">
                <a:solidFill>
                  <a:srgbClr val="000000"/>
                </a:solidFill>
              </a:rPr>
              <a:t> way, or because the designer purposefully wanted to </a:t>
            </a:r>
            <a:r>
              <a:rPr lang="en-US" sz="3200" b="1" dirty="0">
                <a:solidFill>
                  <a:srgbClr val="000000"/>
                </a:solidFill>
              </a:rPr>
              <a:t>disinform</a:t>
            </a:r>
            <a:r>
              <a:rPr lang="en-US" sz="3200" dirty="0">
                <a:solidFill>
                  <a:srgbClr val="000000"/>
                </a:solidFill>
              </a:rPr>
              <a:t> or </a:t>
            </a:r>
            <a:r>
              <a:rPr lang="en-US" sz="3200" b="1" dirty="0">
                <a:solidFill>
                  <a:srgbClr val="000000"/>
                </a:solidFill>
              </a:rPr>
              <a:t>mislead</a:t>
            </a:r>
            <a:r>
              <a:rPr lang="en-US" sz="3200" dirty="0">
                <a:solidFill>
                  <a:srgbClr val="000000"/>
                </a:solidFill>
              </a:rPr>
              <a:t> the users.</a:t>
            </a:r>
            <a:endParaRPr lang="en-CA" sz="3200" dirty="0">
              <a:solidFill>
                <a:srgbClr val="000000"/>
              </a:solidFill>
            </a:endParaRPr>
          </a:p>
        </p:txBody>
      </p:sp>
      <p:sp>
        <p:nvSpPr>
          <p:cNvPr id="4" name="Slide Number Placeholder 3">
            <a:extLst>
              <a:ext uri="{FF2B5EF4-FFF2-40B4-BE49-F238E27FC236}">
                <a16:creationId xmlns:a16="http://schemas.microsoft.com/office/drawing/2014/main" id="{7EB1EDD1-9F76-416A-840E-E61E521C7DB1}"/>
              </a:ext>
            </a:extLst>
          </p:cNvPr>
          <p:cNvSpPr>
            <a:spLocks noGrp="1"/>
          </p:cNvSpPr>
          <p:nvPr>
            <p:ph type="sldNum" sz="quarter" idx="12"/>
          </p:nvPr>
        </p:nvSpPr>
        <p:spPr>
          <a:xfrm>
            <a:off x="10825930" y="6223702"/>
            <a:ext cx="570728" cy="314067"/>
          </a:xfrm>
        </p:spPr>
        <p:txBody>
          <a:bodyPr>
            <a:normAutofit/>
          </a:bodyPr>
          <a:lstStyle/>
          <a:p>
            <a:pPr>
              <a:spcAft>
                <a:spcPts val="600"/>
              </a:spcAft>
            </a:pPr>
            <a:fld id="{2ED42203-5B7E-41E4-B51A-63306103ED81}" type="slidenum">
              <a:rPr lang="en-CA" sz="1000">
                <a:solidFill>
                  <a:srgbClr val="898989"/>
                </a:solidFill>
              </a:rPr>
              <a:pPr>
                <a:spcAft>
                  <a:spcPts val="600"/>
                </a:spcAft>
              </a:pPr>
              <a:t>5</a:t>
            </a:fld>
            <a:endParaRPr lang="en-CA" sz="1000">
              <a:solidFill>
                <a:srgbClr val="898989"/>
              </a:solidFill>
            </a:endParaRPr>
          </a:p>
        </p:txBody>
      </p:sp>
      <p:sp>
        <p:nvSpPr>
          <p:cNvPr id="5" name="TextBox 4">
            <a:extLst>
              <a:ext uri="{FF2B5EF4-FFF2-40B4-BE49-F238E27FC236}">
                <a16:creationId xmlns:a16="http://schemas.microsoft.com/office/drawing/2014/main" id="{4A57CC6B-A7CA-4458-9BD9-462D8BAF6BB1}"/>
              </a:ext>
            </a:extLst>
          </p:cNvPr>
          <p:cNvSpPr txBox="1"/>
          <p:nvPr/>
        </p:nvSpPr>
        <p:spPr>
          <a:xfrm>
            <a:off x="8467720" y="6136211"/>
            <a:ext cx="2928938" cy="369332"/>
          </a:xfrm>
          <a:prstGeom prst="rect">
            <a:avLst/>
          </a:prstGeom>
          <a:noFill/>
        </p:spPr>
        <p:txBody>
          <a:bodyPr wrap="square" rtlCol="0">
            <a:spAutoFit/>
          </a:bodyPr>
          <a:lstStyle/>
          <a:p>
            <a:r>
              <a:rPr lang="en-US" sz="1800" dirty="0">
                <a:solidFill>
                  <a:srgbClr val="000000"/>
                </a:solidFill>
              </a:rPr>
              <a:t>Marsh and Dibben (2005)</a:t>
            </a:r>
            <a:endParaRPr lang="en-CA" dirty="0"/>
          </a:p>
        </p:txBody>
      </p:sp>
      <p:pic>
        <p:nvPicPr>
          <p:cNvPr id="6" name="Audio 5">
            <a:hlinkClick r:id="" action="ppaction://media"/>
            <a:extLst>
              <a:ext uri="{FF2B5EF4-FFF2-40B4-BE49-F238E27FC236}">
                <a16:creationId xmlns:a16="http://schemas.microsoft.com/office/drawing/2014/main" id="{255A567C-204B-4501-92DE-6F2013C504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40770750"/>
      </p:ext>
    </p:extLst>
  </p:cSld>
  <p:clrMapOvr>
    <a:masterClrMapping/>
  </p:clrMapOvr>
  <mc:AlternateContent xmlns:mc="http://schemas.openxmlformats.org/markup-compatibility/2006" xmlns:p14="http://schemas.microsoft.com/office/powerpoint/2010/main">
    <mc:Choice Requires="p14">
      <p:transition spd="slow" p14:dur="2000" advTm="40575"/>
    </mc:Choice>
    <mc:Fallback xmlns="">
      <p:transition spd="slow" advTm="40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7923E89-7BC9-4F57-998D-7D65E27F1E54}"/>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Risk</a:t>
            </a:r>
            <a:endParaRPr lang="en-CA" sz="4000">
              <a:solidFill>
                <a:srgbClr val="FFFFFF"/>
              </a:solidFill>
            </a:endParaRPr>
          </a:p>
        </p:txBody>
      </p:sp>
      <p:sp>
        <p:nvSpPr>
          <p:cNvPr id="3" name="Content Placeholder 2">
            <a:extLst>
              <a:ext uri="{FF2B5EF4-FFF2-40B4-BE49-F238E27FC236}">
                <a16:creationId xmlns:a16="http://schemas.microsoft.com/office/drawing/2014/main" id="{3E447617-F23B-4086-B53A-63DEB15D9534}"/>
              </a:ext>
            </a:extLst>
          </p:cNvPr>
          <p:cNvSpPr>
            <a:spLocks noGrp="1"/>
          </p:cNvSpPr>
          <p:nvPr>
            <p:ph idx="1"/>
          </p:nvPr>
        </p:nvSpPr>
        <p:spPr>
          <a:xfrm>
            <a:off x="1367624" y="2490436"/>
            <a:ext cx="9708995" cy="3567173"/>
          </a:xfrm>
        </p:spPr>
        <p:txBody>
          <a:bodyPr anchor="ctr">
            <a:normAutofit/>
          </a:bodyPr>
          <a:lstStyle/>
          <a:p>
            <a:pPr marL="0" indent="0">
              <a:lnSpc>
                <a:spcPct val="150000"/>
              </a:lnSpc>
              <a:buNone/>
            </a:pPr>
            <a:r>
              <a:rPr lang="en-US" dirty="0"/>
              <a:t>“trust is required to reduce the </a:t>
            </a:r>
            <a:r>
              <a:rPr lang="en-US" i="1" dirty="0"/>
              <a:t>uncertainty</a:t>
            </a:r>
            <a:r>
              <a:rPr lang="en-US" dirty="0"/>
              <a:t> associated with digital information, especially if the trustor is </a:t>
            </a:r>
            <a:r>
              <a:rPr lang="en-US" i="1" dirty="0"/>
              <a:t>vulnerable</a:t>
            </a:r>
            <a:r>
              <a:rPr lang="en-US" dirty="0"/>
              <a:t> to suffer some kind of loss if he or she relies on it (e.g. taking a wrong decision, humiliation by others), but also </a:t>
            </a:r>
            <a:r>
              <a:rPr lang="en-US" i="1" dirty="0"/>
              <a:t>depends</a:t>
            </a:r>
            <a:r>
              <a:rPr lang="en-US" dirty="0"/>
              <a:t> on the information” (Kelton et al., 2008, p.365)</a:t>
            </a:r>
            <a:endParaRPr lang="en-CA" dirty="0"/>
          </a:p>
        </p:txBody>
      </p:sp>
      <p:sp>
        <p:nvSpPr>
          <p:cNvPr id="4" name="Slide Number Placeholder 3">
            <a:extLst>
              <a:ext uri="{FF2B5EF4-FFF2-40B4-BE49-F238E27FC236}">
                <a16:creationId xmlns:a16="http://schemas.microsoft.com/office/drawing/2014/main" id="{AABC67C7-2DE7-44F4-961E-902889E05BDE}"/>
              </a:ext>
            </a:extLst>
          </p:cNvPr>
          <p:cNvSpPr>
            <a:spLocks noGrp="1"/>
          </p:cNvSpPr>
          <p:nvPr>
            <p:ph type="sldNum" sz="quarter" idx="12"/>
          </p:nvPr>
        </p:nvSpPr>
        <p:spPr/>
        <p:txBody>
          <a:bodyPr/>
          <a:lstStyle/>
          <a:p>
            <a:fld id="{2ED42203-5B7E-41E4-B51A-63306103ED81}" type="slidenum">
              <a:rPr lang="en-CA" smtClean="0"/>
              <a:t>6</a:t>
            </a:fld>
            <a:endParaRPr lang="en-CA"/>
          </a:p>
        </p:txBody>
      </p:sp>
      <p:pic>
        <p:nvPicPr>
          <p:cNvPr id="5" name="Audio 4">
            <a:hlinkClick r:id="" action="ppaction://media"/>
            <a:extLst>
              <a:ext uri="{FF2B5EF4-FFF2-40B4-BE49-F238E27FC236}">
                <a16:creationId xmlns:a16="http://schemas.microsoft.com/office/drawing/2014/main" id="{BCA28A13-ACC8-485B-8077-ED00187207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90677970"/>
      </p:ext>
    </p:extLst>
  </p:cSld>
  <p:clrMapOvr>
    <a:masterClrMapping/>
  </p:clrMapOvr>
  <mc:AlternateContent xmlns:mc="http://schemas.openxmlformats.org/markup-compatibility/2006" xmlns:p14="http://schemas.microsoft.com/office/powerpoint/2010/main">
    <mc:Choice Requires="p14">
      <p:transition spd="slow" p14:dur="2000" advTm="37510"/>
    </mc:Choice>
    <mc:Fallback xmlns="">
      <p:transition spd="slow" advTm="37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7E8F86-2812-47CF-A3A9-DA7FFD74D841}"/>
              </a:ext>
            </a:extLst>
          </p:cNvPr>
          <p:cNvSpPr>
            <a:spLocks noGrp="1"/>
          </p:cNvSpPr>
          <p:nvPr>
            <p:ph type="title"/>
          </p:nvPr>
        </p:nvSpPr>
        <p:spPr>
          <a:xfrm>
            <a:off x="586478" y="1683756"/>
            <a:ext cx="3115265" cy="2396359"/>
          </a:xfrm>
        </p:spPr>
        <p:txBody>
          <a:bodyPr anchor="b">
            <a:normAutofit/>
          </a:bodyPr>
          <a:lstStyle/>
          <a:p>
            <a:pPr algn="r"/>
            <a:r>
              <a:rPr lang="en-US" sz="4000" b="1" dirty="0">
                <a:solidFill>
                  <a:srgbClr val="FFFFFF"/>
                </a:solidFill>
              </a:rPr>
              <a:t>Trust</a:t>
            </a:r>
            <a:r>
              <a:rPr lang="en-US" sz="4000" dirty="0">
                <a:solidFill>
                  <a:srgbClr val="FFFFFF"/>
                </a:solidFill>
              </a:rPr>
              <a:t> in the context of visual analytics</a:t>
            </a:r>
            <a:endParaRPr lang="en-CA" sz="4000" dirty="0">
              <a:solidFill>
                <a:srgbClr val="FFFFFF"/>
              </a:solidFill>
            </a:endParaRPr>
          </a:p>
        </p:txBody>
      </p:sp>
      <p:graphicFrame>
        <p:nvGraphicFramePr>
          <p:cNvPr id="5" name="Content Placeholder 2">
            <a:extLst>
              <a:ext uri="{FF2B5EF4-FFF2-40B4-BE49-F238E27FC236}">
                <a16:creationId xmlns:a16="http://schemas.microsoft.com/office/drawing/2014/main" id="{586051D9-E428-4722-84DC-B8E7976D9C80}"/>
              </a:ext>
            </a:extLst>
          </p:cNvPr>
          <p:cNvGraphicFramePr>
            <a:graphicFrameLocks noGrp="1"/>
          </p:cNvGraphicFramePr>
          <p:nvPr>
            <p:ph idx="1"/>
            <p:extLst>
              <p:ext uri="{D42A27DB-BD31-4B8C-83A1-F6EECF244321}">
                <p14:modId xmlns:p14="http://schemas.microsoft.com/office/powerpoint/2010/main" val="204689002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TextBox 11">
            <a:extLst>
              <a:ext uri="{FF2B5EF4-FFF2-40B4-BE49-F238E27FC236}">
                <a16:creationId xmlns:a16="http://schemas.microsoft.com/office/drawing/2014/main" id="{97CAE7B0-8246-49AA-8902-AA5E31232FAB}"/>
              </a:ext>
            </a:extLst>
          </p:cNvPr>
          <p:cNvSpPr txBox="1"/>
          <p:nvPr/>
        </p:nvSpPr>
        <p:spPr>
          <a:xfrm>
            <a:off x="4505740" y="6348857"/>
            <a:ext cx="7066146" cy="369332"/>
          </a:xfrm>
          <a:prstGeom prst="rect">
            <a:avLst/>
          </a:prstGeom>
          <a:noFill/>
        </p:spPr>
        <p:txBody>
          <a:bodyPr wrap="square" rtlCol="0">
            <a:spAutoFit/>
          </a:bodyPr>
          <a:lstStyle/>
          <a:p>
            <a:pPr algn="r"/>
            <a:r>
              <a:rPr lang="en-US" dirty="0"/>
              <a:t>Mayr et al. (2019), </a:t>
            </a:r>
            <a:r>
              <a:rPr lang="en-US" dirty="0" err="1"/>
              <a:t>MacEachren</a:t>
            </a:r>
            <a:r>
              <a:rPr lang="en-US" dirty="0"/>
              <a:t> et al. (2012),  Sacha et al. (2016)</a:t>
            </a:r>
            <a:endParaRPr lang="en-CA" dirty="0"/>
          </a:p>
        </p:txBody>
      </p:sp>
      <p:sp>
        <p:nvSpPr>
          <p:cNvPr id="4" name="Slide Number Placeholder 3">
            <a:extLst>
              <a:ext uri="{FF2B5EF4-FFF2-40B4-BE49-F238E27FC236}">
                <a16:creationId xmlns:a16="http://schemas.microsoft.com/office/drawing/2014/main" id="{AAF762EB-36BB-47CD-BAB4-4A46E5E9304B}"/>
              </a:ext>
            </a:extLst>
          </p:cNvPr>
          <p:cNvSpPr>
            <a:spLocks noGrp="1"/>
          </p:cNvSpPr>
          <p:nvPr>
            <p:ph type="sldNum" sz="quarter" idx="12"/>
          </p:nvPr>
        </p:nvSpPr>
        <p:spPr/>
        <p:txBody>
          <a:bodyPr/>
          <a:lstStyle/>
          <a:p>
            <a:fld id="{2ED42203-5B7E-41E4-B51A-63306103ED81}" type="slidenum">
              <a:rPr lang="en-CA" smtClean="0"/>
              <a:t>7</a:t>
            </a:fld>
            <a:endParaRPr lang="en-CA"/>
          </a:p>
        </p:txBody>
      </p:sp>
      <p:pic>
        <p:nvPicPr>
          <p:cNvPr id="6" name="Audio 5">
            <a:hlinkClick r:id="" action="ppaction://media"/>
            <a:extLst>
              <a:ext uri="{FF2B5EF4-FFF2-40B4-BE49-F238E27FC236}">
                <a16:creationId xmlns:a16="http://schemas.microsoft.com/office/drawing/2014/main" id="{D6C9F463-DD11-4FCD-90EB-C29E5E84F9D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43108688"/>
      </p:ext>
    </p:extLst>
  </p:cSld>
  <p:clrMapOvr>
    <a:masterClrMapping/>
  </p:clrMapOvr>
  <mc:AlternateContent xmlns:mc="http://schemas.openxmlformats.org/markup-compatibility/2006" xmlns:p14="http://schemas.microsoft.com/office/powerpoint/2010/main">
    <mc:Choice Requires="p14">
      <p:transition spd="slow" p14:dur="2000" advTm="72456"/>
    </mc:Choice>
    <mc:Fallback xmlns="">
      <p:transition spd="slow" advTm="72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C5E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B9E193-CF5A-43F3-87CC-85A3B0351FDF}"/>
              </a:ext>
            </a:extLst>
          </p:cNvPr>
          <p:cNvPicPr>
            <a:picLocks noChangeAspect="1"/>
          </p:cNvPicPr>
          <p:nvPr/>
        </p:nvPicPr>
        <p:blipFill>
          <a:blip r:embed="rId5"/>
          <a:stretch>
            <a:fillRect/>
          </a:stretch>
        </p:blipFill>
        <p:spPr>
          <a:xfrm>
            <a:off x="643467" y="661839"/>
            <a:ext cx="10905066" cy="5534321"/>
          </a:xfrm>
          <a:prstGeom prst="rect">
            <a:avLst/>
          </a:prstGeom>
        </p:spPr>
      </p:pic>
      <p:sp>
        <p:nvSpPr>
          <p:cNvPr id="6" name="Slide Number Placeholder 5">
            <a:extLst>
              <a:ext uri="{FF2B5EF4-FFF2-40B4-BE49-F238E27FC236}">
                <a16:creationId xmlns:a16="http://schemas.microsoft.com/office/drawing/2014/main" id="{8F250D33-A0CD-4A91-B486-1F5F552368DD}"/>
              </a:ext>
            </a:extLst>
          </p:cNvPr>
          <p:cNvSpPr>
            <a:spLocks noGrp="1"/>
          </p:cNvSpPr>
          <p:nvPr>
            <p:ph type="sldNum" sz="quarter" idx="12"/>
          </p:nvPr>
        </p:nvSpPr>
        <p:spPr/>
        <p:txBody>
          <a:bodyPr/>
          <a:lstStyle/>
          <a:p>
            <a:fld id="{2ED42203-5B7E-41E4-B51A-63306103ED81}" type="slidenum">
              <a:rPr lang="en-CA" smtClean="0"/>
              <a:t>8</a:t>
            </a:fld>
            <a:endParaRPr lang="en-CA"/>
          </a:p>
        </p:txBody>
      </p:sp>
      <p:pic>
        <p:nvPicPr>
          <p:cNvPr id="7" name="Audio 6">
            <a:hlinkClick r:id="" action="ppaction://media"/>
            <a:extLst>
              <a:ext uri="{FF2B5EF4-FFF2-40B4-BE49-F238E27FC236}">
                <a16:creationId xmlns:a16="http://schemas.microsoft.com/office/drawing/2014/main" id="{7446B058-642A-4BF6-BEC3-B212006908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3837434"/>
      </p:ext>
    </p:extLst>
  </p:cSld>
  <p:clrMapOvr>
    <a:masterClrMapping/>
  </p:clrMapOvr>
  <mc:AlternateContent xmlns:mc="http://schemas.openxmlformats.org/markup-compatibility/2006" xmlns:p14="http://schemas.microsoft.com/office/powerpoint/2010/main">
    <mc:Choice Requires="p14">
      <p:transition spd="slow" p14:dur="2000" advTm="134872"/>
    </mc:Choice>
    <mc:Fallback xmlns="">
      <p:transition spd="slow" advTm="134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098A63-87E6-4A6B-A94F-006DD2537CE2}"/>
              </a:ext>
            </a:extLst>
          </p:cNvPr>
          <p:cNvPicPr>
            <a:picLocks noChangeAspect="1"/>
          </p:cNvPicPr>
          <p:nvPr/>
        </p:nvPicPr>
        <p:blipFill rotWithShape="1">
          <a:blip r:embed="rId5"/>
          <a:srcRect r="1376" b="-1"/>
          <a:stretch/>
        </p:blipFill>
        <p:spPr>
          <a:xfrm>
            <a:off x="320040" y="320040"/>
            <a:ext cx="11548872" cy="4303462"/>
          </a:xfrm>
          <a:prstGeom prst="rect">
            <a:avLst/>
          </a:prstGeom>
        </p:spPr>
      </p:pic>
      <p:sp>
        <p:nvSpPr>
          <p:cNvPr id="13"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58F1F6-6093-4CD1-B80B-1C9E2D4D7DAE}"/>
              </a:ext>
            </a:extLst>
          </p:cNvPr>
          <p:cNvSpPr txBox="1"/>
          <p:nvPr/>
        </p:nvSpPr>
        <p:spPr>
          <a:xfrm>
            <a:off x="4381500" y="5009083"/>
            <a:ext cx="7192877" cy="1345997"/>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r>
              <a:rPr lang="en-US" sz="2400" dirty="0">
                <a:solidFill>
                  <a:schemeClr val="bg1"/>
                </a:solidFill>
              </a:rPr>
              <a:t>situational – adjusted in response to situational cues, and dynamic (Marsh and Dibben, 2005)</a:t>
            </a:r>
          </a:p>
          <a:p>
            <a:pPr indent="-228600">
              <a:lnSpc>
                <a:spcPct val="90000"/>
              </a:lnSpc>
              <a:spcAft>
                <a:spcPts val="600"/>
              </a:spcAft>
              <a:buFont typeface="Arial" panose="020B0604020202020204" pitchFamily="34" charset="0"/>
              <a:buChar char="•"/>
            </a:pPr>
            <a:r>
              <a:rPr lang="en-US" sz="2400" dirty="0">
                <a:solidFill>
                  <a:schemeClr val="bg1"/>
                </a:solidFill>
              </a:rPr>
              <a:t>established online, changes and evolves during user interaction with the InfoVis (Mayr et al., 2019)</a:t>
            </a:r>
          </a:p>
        </p:txBody>
      </p:sp>
      <p:sp>
        <p:nvSpPr>
          <p:cNvPr id="7" name="TextBox 6">
            <a:extLst>
              <a:ext uri="{FF2B5EF4-FFF2-40B4-BE49-F238E27FC236}">
                <a16:creationId xmlns:a16="http://schemas.microsoft.com/office/drawing/2014/main" id="{A57D202C-8A93-4BAD-B201-BB32844302F8}"/>
              </a:ext>
            </a:extLst>
          </p:cNvPr>
          <p:cNvSpPr txBox="1"/>
          <p:nvPr/>
        </p:nvSpPr>
        <p:spPr>
          <a:xfrm>
            <a:off x="1177976" y="5398526"/>
            <a:ext cx="2995461" cy="523220"/>
          </a:xfrm>
          <a:prstGeom prst="rect">
            <a:avLst/>
          </a:prstGeom>
          <a:noFill/>
        </p:spPr>
        <p:txBody>
          <a:bodyPr wrap="square" rtlCol="0">
            <a:spAutoFit/>
          </a:bodyPr>
          <a:lstStyle/>
          <a:p>
            <a:r>
              <a:rPr lang="en-US" sz="2800" dirty="0">
                <a:solidFill>
                  <a:schemeClr val="bg1"/>
                </a:solidFill>
              </a:rPr>
              <a:t>Trust in InfoVis is:</a:t>
            </a:r>
            <a:endParaRPr lang="en-CA" sz="2800" dirty="0">
              <a:solidFill>
                <a:schemeClr val="bg1"/>
              </a:solidFill>
            </a:endParaRPr>
          </a:p>
        </p:txBody>
      </p:sp>
      <p:sp>
        <p:nvSpPr>
          <p:cNvPr id="8" name="Slide Number Placeholder 7">
            <a:extLst>
              <a:ext uri="{FF2B5EF4-FFF2-40B4-BE49-F238E27FC236}">
                <a16:creationId xmlns:a16="http://schemas.microsoft.com/office/drawing/2014/main" id="{B28F9C95-FF79-42A9-A36A-ED4181BA36B6}"/>
              </a:ext>
            </a:extLst>
          </p:cNvPr>
          <p:cNvSpPr>
            <a:spLocks noGrp="1"/>
          </p:cNvSpPr>
          <p:nvPr>
            <p:ph type="sldNum" sz="quarter" idx="12"/>
          </p:nvPr>
        </p:nvSpPr>
        <p:spPr/>
        <p:txBody>
          <a:bodyPr/>
          <a:lstStyle/>
          <a:p>
            <a:fld id="{2ED42203-5B7E-41E4-B51A-63306103ED81}" type="slidenum">
              <a:rPr lang="en-CA" smtClean="0"/>
              <a:t>9</a:t>
            </a:fld>
            <a:endParaRPr lang="en-CA"/>
          </a:p>
        </p:txBody>
      </p:sp>
      <p:pic>
        <p:nvPicPr>
          <p:cNvPr id="9" name="Audio 8">
            <a:hlinkClick r:id="" action="ppaction://media"/>
            <a:extLst>
              <a:ext uri="{FF2B5EF4-FFF2-40B4-BE49-F238E27FC236}">
                <a16:creationId xmlns:a16="http://schemas.microsoft.com/office/drawing/2014/main" id="{70DBF7EB-4366-4B83-8DF0-1320ED5BC9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09942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7948"/>
    </mc:Choice>
    <mc:Fallback xmlns="">
      <p:transition spd="slow" advTm="147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5640</TotalTime>
  <Words>2034</Words>
  <Application>Microsoft Office PowerPoint</Application>
  <PresentationFormat>Widescreen</PresentationFormat>
  <Paragraphs>139</Paragraphs>
  <Slides>17</Slides>
  <Notes>12</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Trust in data visualization </vt:lpstr>
      <vt:lpstr>Objectives</vt:lpstr>
      <vt:lpstr>Trust in interpersonal relationships </vt:lpstr>
      <vt:lpstr>Trust in information visualization</vt:lpstr>
      <vt:lpstr>Mistrust</vt:lpstr>
      <vt:lpstr>Risk</vt:lpstr>
      <vt:lpstr>Trust in the context of visual analytics</vt:lpstr>
      <vt:lpstr>PowerPoint Presentation</vt:lpstr>
      <vt:lpstr>PowerPoint Presentation</vt:lpstr>
      <vt:lpstr>Trustworthiness</vt:lpstr>
      <vt:lpstr>InfoVis trustworthiness</vt:lpstr>
      <vt:lpstr>Trust perceptions </vt:lpstr>
      <vt:lpstr>How we decide to put trust in an InfoVis:</vt:lpstr>
      <vt:lpstr>PowerPoint Presentation</vt:lpstr>
      <vt:lpstr>Take-home messages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TrustVis</dc:title>
  <dc:creator>Iryna Kalynychenko</dc:creator>
  <cp:lastModifiedBy>Iryna</cp:lastModifiedBy>
  <cp:revision>2</cp:revision>
  <dcterms:created xsi:type="dcterms:W3CDTF">2021-06-12T18:02:10Z</dcterms:created>
  <dcterms:modified xsi:type="dcterms:W3CDTF">2021-06-16T16:25:23Z</dcterms:modified>
</cp:coreProperties>
</file>